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57" r:id="rId3"/>
    <p:sldId id="258" r:id="rId4"/>
    <p:sldId id="259" r:id="rId5"/>
    <p:sldId id="281" r:id="rId6"/>
    <p:sldId id="282" r:id="rId7"/>
    <p:sldId id="260" r:id="rId8"/>
    <p:sldId id="261" r:id="rId9"/>
    <p:sldId id="262" r:id="rId10"/>
    <p:sldId id="285"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83" r:id="rId25"/>
    <p:sldId id="286" r:id="rId26"/>
    <p:sldId id="284" r:id="rId27"/>
    <p:sldId id="276" r:id="rId28"/>
    <p:sldId id="278" r:id="rId29"/>
    <p:sldId id="279" r:id="rId30"/>
    <p:sldId id="277" r:id="rId31"/>
    <p:sldId id="280" r:id="rId32"/>
  </p:sldIdLst>
  <p:sldSz cx="9144000" cy="5143500" type="screen16x9"/>
  <p:notesSz cx="6858000" cy="9144000"/>
  <p:embeddedFontLst>
    <p:embeddedFont>
      <p:font typeface="Consolas" panose="020B0609020204030204" pitchFamily="49" charset="0"/>
      <p:regular r:id="rId34"/>
      <p:bold r:id="rId35"/>
      <p:italic r:id="rId36"/>
      <p:boldItalic r:id="rId37"/>
    </p:embeddedFont>
    <p:embeddedFont>
      <p:font typeface="Permanent Marker" panose="020B0604020202020204"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BD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9" autoAdjust="0"/>
    <p:restoredTop sz="72663" autoAdjust="0"/>
  </p:normalViewPr>
  <p:slideViewPr>
    <p:cSldViewPr snapToGrid="0">
      <p:cViewPr varScale="1">
        <p:scale>
          <a:sx n="127" d="100"/>
          <a:sy n="127" d="100"/>
        </p:scale>
        <p:origin x="1170"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161805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Abstract:</a:t>
            </a:r>
          </a:p>
          <a:p>
            <a:pPr lvl="0" rtl="0">
              <a:spcBef>
                <a:spcPts val="0"/>
              </a:spcBef>
              <a:buNone/>
            </a:pPr>
            <a:endParaRPr/>
          </a:p>
          <a:p>
            <a:pPr lvl="0">
              <a:spcBef>
                <a:spcPts val="0"/>
              </a:spcBef>
              <a:buNone/>
            </a:pPr>
            <a:r>
              <a:rPr lang="en">
                <a:solidFill>
                  <a:srgbClr val="222222"/>
                </a:solidFill>
                <a:highlight>
                  <a:srgbClr val="FFFFFF"/>
                </a:highlight>
              </a:rPr>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p:txBody>
      </p:sp>
    </p:spTree>
    <p:extLst>
      <p:ext uri="{BB962C8B-B14F-4D97-AF65-F5344CB8AC3E}">
        <p14:creationId xmlns:p14="http://schemas.microsoft.com/office/powerpoint/2010/main" val="2899844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65721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796703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117693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Circuit-Breaker:</a:t>
            </a:r>
            <a:r>
              <a:rPr lang="en-US" baseline="0" dirty="0"/>
              <a:t> = </a:t>
            </a:r>
            <a:r>
              <a:rPr lang="en-US" dirty="0"/>
              <a:t>The ladies in the video (= downstream</a:t>
            </a:r>
            <a:r>
              <a:rPr lang="en-US" baseline="0" dirty="0"/>
              <a:t> system) are </a:t>
            </a:r>
            <a:r>
              <a:rPr lang="en-US" dirty="0"/>
              <a:t>having a meltdown: so give them a break. </a:t>
            </a:r>
            <a:endParaRPr lang="en-US" dirty="0" smtClean="0"/>
          </a:p>
          <a:p>
            <a:pPr lvl="0">
              <a:spcBef>
                <a:spcPts val="0"/>
              </a:spcBef>
              <a:buNone/>
            </a:pPr>
            <a:r>
              <a:rPr lang="en-US" dirty="0"/>
              <a:t/>
            </a:r>
            <a:br>
              <a:rPr lang="en-US" dirty="0"/>
            </a:br>
            <a:r>
              <a:rPr lang="en-US" dirty="0"/>
              <a:t>Stop sending chocolates down the line for a while, so they can recover (and if the calls/chocolates are only going to be dropped</a:t>
            </a:r>
            <a:r>
              <a:rPr lang="en-US" baseline="0" dirty="0"/>
              <a:t> anyway, why send ‘</a:t>
            </a:r>
            <a:r>
              <a:rPr lang="en-US" baseline="0" dirty="0" err="1"/>
              <a:t>em</a:t>
            </a:r>
            <a:r>
              <a:rPr lang="en-US" baseline="0" dirty="0"/>
              <a:t>?  </a:t>
            </a:r>
            <a:r>
              <a:rPr lang="en-US" dirty="0"/>
              <a:t>Fail fast</a:t>
            </a:r>
            <a:r>
              <a:rPr lang="en-US" baseline="0" dirty="0"/>
              <a:t> </a:t>
            </a:r>
            <a:r>
              <a:rPr lang="en-US" baseline="0" dirty="0" smtClean="0"/>
              <a:t>instead - </a:t>
            </a:r>
            <a:r>
              <a:rPr lang="en-US" baseline="0" dirty="0"/>
              <a:t>don’t </a:t>
            </a:r>
            <a:r>
              <a:rPr lang="en-US" baseline="0" dirty="0" smtClean="0"/>
              <a:t>try calls which are unlikely to succeed</a:t>
            </a:r>
            <a:r>
              <a:rPr lang="en-US" dirty="0" smtClean="0"/>
              <a:t>!)</a:t>
            </a:r>
            <a:endParaRPr lang="en-US" dirty="0"/>
          </a:p>
          <a:p>
            <a:pPr lvl="0">
              <a:spcBef>
                <a:spcPts val="0"/>
              </a:spcBef>
              <a:buNone/>
            </a:pPr>
            <a:r>
              <a:rPr lang="en-US" dirty="0" smtClean="0"/>
              <a:t>So: Fail </a:t>
            </a:r>
            <a:r>
              <a:rPr lang="en-US" dirty="0"/>
              <a:t>fast = better user experience, if the call is likely to fail anyway.</a:t>
            </a:r>
          </a:p>
          <a:p>
            <a:pPr lvl="0">
              <a:spcBef>
                <a:spcPts val="0"/>
              </a:spcBef>
              <a:buNone/>
            </a:pPr>
            <a:endParaRPr lang="en-US" dirty="0"/>
          </a:p>
          <a:p>
            <a:pPr lvl="0">
              <a:spcBef>
                <a:spcPts val="0"/>
              </a:spcBef>
              <a:buNone/>
            </a:pPr>
            <a:r>
              <a:rPr lang="en-US" dirty="0"/>
              <a:t>*Original Circuit-Breaker*, trigger to break = too many chocolates </a:t>
            </a:r>
            <a:r>
              <a:rPr lang="en-US" b="1" i="1" dirty="0"/>
              <a:t>in a row</a:t>
            </a:r>
            <a:r>
              <a:rPr lang="en-US" dirty="0"/>
              <a:t> get dropped.</a:t>
            </a:r>
          </a:p>
          <a:p>
            <a:pPr lvl="0">
              <a:spcBef>
                <a:spcPts val="0"/>
              </a:spcBef>
              <a:buNone/>
            </a:pPr>
            <a:r>
              <a:rPr lang="en-US" dirty="0"/>
              <a:t>*Advanced Circuit-Breaker*, trigger to break = too high </a:t>
            </a:r>
            <a:r>
              <a:rPr lang="en-US" b="1" i="1" dirty="0"/>
              <a:t>proportion </a:t>
            </a:r>
            <a:r>
              <a:rPr lang="en-US" dirty="0"/>
              <a:t>of chocolates get dropped.</a:t>
            </a:r>
          </a:p>
          <a:p>
            <a:pPr lvl="0">
              <a:spcBef>
                <a:spcPts val="0"/>
              </a:spcBef>
              <a:buNone/>
            </a:pPr>
            <a:endParaRPr lang="en-US" dirty="0"/>
          </a:p>
        </p:txBody>
      </p:sp>
    </p:spTree>
    <p:extLst>
      <p:ext uri="{BB962C8B-B14F-4D97-AF65-F5344CB8AC3E}">
        <p14:creationId xmlns:p14="http://schemas.microsoft.com/office/powerpoint/2010/main" val="799991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129494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b="1" dirty="0"/>
              <a:t>Source of bulkhead idea</a:t>
            </a:r>
            <a:r>
              <a:rPr lang="en-US" b="0" dirty="0"/>
              <a:t>: Large ocean vessels are divided (inside the hull) into separate bulkheads.  These can be sealed off </a:t>
            </a:r>
            <a:r>
              <a:rPr lang="en-US" b="0" dirty="0" smtClean="0"/>
              <a:t>(from one another</a:t>
            </a:r>
            <a:r>
              <a:rPr lang="en-US" b="0" dirty="0"/>
              <a:t>).  Idea: if ship damaged,</a:t>
            </a:r>
            <a:r>
              <a:rPr lang="en-US" b="0" baseline="0" dirty="0"/>
              <a:t> only </a:t>
            </a:r>
            <a:r>
              <a:rPr lang="en-US" b="0" dirty="0"/>
              <a:t>one bulkhead floods </a:t>
            </a:r>
            <a:r>
              <a:rPr lang="en-US" b="0" dirty="0" smtClean="0"/>
              <a:t>(each sealed off</a:t>
            </a:r>
            <a:r>
              <a:rPr lang="en-US" b="0" dirty="0"/>
              <a:t>).  One fault doesn’t sink the whole ship!  </a:t>
            </a:r>
          </a:p>
          <a:p>
            <a:pPr lvl="0" rtl="0">
              <a:spcBef>
                <a:spcPts val="0"/>
              </a:spcBef>
              <a:buNone/>
            </a:pPr>
            <a:endParaRPr lang="en-US" b="0" dirty="0"/>
          </a:p>
          <a:p>
            <a:pPr lvl="0" rtl="0">
              <a:spcBef>
                <a:spcPts val="0"/>
              </a:spcBef>
              <a:buNone/>
            </a:pPr>
            <a:r>
              <a:rPr lang="en-US" b="1" dirty="0"/>
              <a:t>Related software</a:t>
            </a:r>
            <a:r>
              <a:rPr lang="en-US" b="1" baseline="0" dirty="0"/>
              <a:t> principle:</a:t>
            </a:r>
            <a:r>
              <a:rPr lang="en-US" baseline="0" dirty="0"/>
              <a:t> Limit the resources consumable by different operations, so that one faulting stream of calls can’t ‘sink’ the whole system.</a:t>
            </a:r>
            <a:endParaRPr lang="en-US" dirty="0"/>
          </a:p>
          <a:p>
            <a:pPr lvl="0" rtl="0">
              <a:spcBef>
                <a:spcPts val="0"/>
              </a:spcBef>
              <a:buNone/>
            </a:pPr>
            <a:endParaRPr lang="en-US" dirty="0"/>
          </a:p>
          <a:p>
            <a:pPr lvl="0" rtl="0">
              <a:spcBef>
                <a:spcPts val="0"/>
              </a:spcBef>
              <a:buNone/>
            </a:pPr>
            <a:r>
              <a:rPr lang="en-US" b="1" dirty="0"/>
              <a:t>Implementation </a:t>
            </a:r>
            <a:r>
              <a:rPr lang="en-US" dirty="0"/>
              <a:t>= a simple parallelism throttle (</a:t>
            </a:r>
            <a:r>
              <a:rPr lang="en-US" dirty="0" err="1"/>
              <a:t>SemaphoreSlim</a:t>
            </a:r>
            <a:r>
              <a:rPr lang="en-US" dirty="0"/>
              <a:t>).</a:t>
            </a:r>
          </a:p>
          <a:p>
            <a:pPr lvl="0" rtl="0">
              <a:spcBef>
                <a:spcPts val="0"/>
              </a:spcBef>
              <a:buNone/>
            </a:pPr>
            <a:endParaRPr lang="en-US" dirty="0"/>
          </a:p>
          <a:p>
            <a:pPr lvl="0" rtl="0">
              <a:spcBef>
                <a:spcPts val="0"/>
              </a:spcBef>
              <a:buNone/>
            </a:pPr>
            <a:r>
              <a:rPr lang="en-US" i="1" dirty="0"/>
              <a:t>Usual</a:t>
            </a:r>
            <a:r>
              <a:rPr lang="en-US" i="1" baseline="0" dirty="0"/>
              <a:t> :</a:t>
            </a:r>
            <a:r>
              <a:rPr lang="en-US" dirty="0"/>
              <a:t> multiple bulkheads (of different capacities) for different call streams.  </a:t>
            </a:r>
            <a:r>
              <a:rPr lang="en-US" b="1" dirty="0"/>
              <a:t>Analogy:</a:t>
            </a:r>
            <a:r>
              <a:rPr lang="en-US" b="1" baseline="0" dirty="0"/>
              <a:t> </a:t>
            </a:r>
            <a:r>
              <a:rPr lang="en-GB" b="1" dirty="0"/>
              <a:t>Supermarkets reserve separate groups</a:t>
            </a:r>
            <a:r>
              <a:rPr lang="en-GB" b="1" baseline="0" dirty="0"/>
              <a:t> of </a:t>
            </a:r>
            <a:r>
              <a:rPr lang="en-GB" b="1" dirty="0"/>
              <a:t>check-outs for “shopping carts” versus “baskets only” or “12 items or fewer”.  </a:t>
            </a:r>
            <a:r>
              <a:rPr lang="en-GB" dirty="0"/>
              <a:t>Exactly </a:t>
            </a:r>
            <a:r>
              <a:rPr lang="en-GB" b="1" dirty="0"/>
              <a:t>bulkhead isolation</a:t>
            </a:r>
            <a:r>
              <a:rPr lang="en-GB" dirty="0"/>
              <a:t>. </a:t>
            </a:r>
            <a:r>
              <a:rPr lang="en-GB" dirty="0" smtClean="0"/>
              <a:t>If </a:t>
            </a:r>
            <a:r>
              <a:rPr lang="en-GB" dirty="0"/>
              <a:t>they didn’t isolate different streams (if was all mixed), and there was a glut of large shopping carts going through, the large carts would flood all checkout</a:t>
            </a:r>
            <a:r>
              <a:rPr lang="en-GB" baseline="0" dirty="0"/>
              <a:t> aisles, </a:t>
            </a:r>
            <a:r>
              <a:rPr lang="en-GB" dirty="0"/>
              <a:t>use all capacity; this would prevent people with only small baskets also checking out quickly.  By reserving some aisles for “baskets only”, those people with baskets can always checkout quick.</a:t>
            </a:r>
            <a:r>
              <a:rPr lang="en-US" b="0" dirty="0"/>
              <a:t>  </a:t>
            </a:r>
            <a:r>
              <a:rPr lang="en-GB" dirty="0" smtClean="0"/>
              <a:t>Bulkhead isolation = separate defined capacity for different operations. </a:t>
            </a:r>
          </a:p>
          <a:p>
            <a:pPr lvl="0" rtl="0">
              <a:spcBef>
                <a:spcPts val="0"/>
              </a:spcBef>
              <a:buNone/>
            </a:pPr>
            <a:r>
              <a:rPr lang="en-US" b="0" dirty="0"/>
              <a:t/>
            </a:r>
            <a:br>
              <a:rPr lang="en-US" b="0" dirty="0"/>
            </a:br>
            <a:r>
              <a:rPr lang="en-US" b="0" dirty="0"/>
              <a:t>( </a:t>
            </a:r>
            <a:r>
              <a:rPr lang="en-US" b="1" dirty="0"/>
              <a:t>Alternative identical</a:t>
            </a:r>
            <a:r>
              <a:rPr lang="en-US" b="1" baseline="0" dirty="0"/>
              <a:t> </a:t>
            </a:r>
            <a:r>
              <a:rPr lang="en-US" b="1" dirty="0"/>
              <a:t>analogy: </a:t>
            </a:r>
            <a:r>
              <a:rPr lang="en-US" dirty="0"/>
              <a:t>airline check-in.  There’s always a reserved check-in queue (reserved capacity) for</a:t>
            </a:r>
            <a:r>
              <a:rPr lang="en-US" baseline="0" dirty="0"/>
              <a:t> first-class check-in.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Analogy:</a:t>
            </a:r>
            <a:r>
              <a:rPr lang="en-GB" b="1" baseline="0" dirty="0"/>
              <a:t> </a:t>
            </a:r>
            <a:r>
              <a:rPr lang="en-GB" baseline="0" dirty="0"/>
              <a:t>think of those full shopping carts as </a:t>
            </a:r>
            <a:r>
              <a:rPr lang="en-GB" baseline="0" dirty="0" smtClean="0"/>
              <a:t>slow-responding </a:t>
            </a:r>
            <a:r>
              <a:rPr lang="en-GB" baseline="0" dirty="0"/>
              <a:t>/ heavy-payload / </a:t>
            </a:r>
            <a:r>
              <a:rPr lang="en-GB" baseline="0" dirty="0" smtClean="0"/>
              <a:t>faulty </a:t>
            </a:r>
            <a:r>
              <a:rPr lang="en-GB" baseline="0" dirty="0"/>
              <a:t>endpoints on your service.  Do you want those faulting calls to have the potential to gobble all resource, and also stop the other endpoints responding?  </a:t>
            </a:r>
            <a:r>
              <a:rPr lang="en-GB" dirty="0"/>
              <a:t>Bulkhead isolation lets you avoid this – separate, sized channels for separate</a:t>
            </a:r>
            <a:r>
              <a:rPr lang="en-GB" baseline="0" dirty="0"/>
              <a:t> streams of calls</a:t>
            </a:r>
            <a:r>
              <a:rPr lang="en-GB" dirty="0"/>
              <a:t>.</a:t>
            </a:r>
          </a:p>
          <a:p>
            <a:pPr lvl="0" rtl="0">
              <a:spcBef>
                <a:spcPts val="0"/>
              </a:spcBef>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Bulkhead</a:t>
            </a:r>
            <a:r>
              <a:rPr lang="en-US" baseline="0" dirty="0"/>
              <a:t> </a:t>
            </a:r>
            <a:r>
              <a:rPr lang="en-US" dirty="0"/>
              <a:t>also = </a:t>
            </a:r>
            <a:r>
              <a:rPr lang="en-US" b="1" i="1" dirty="0"/>
              <a:t>pro-active </a:t>
            </a:r>
            <a:r>
              <a:rPr lang="en-US" b="1" dirty="0"/>
              <a:t>load-shedder</a:t>
            </a:r>
            <a:r>
              <a:rPr lang="en-US" b="0" dirty="0"/>
              <a:t>.  </a:t>
            </a:r>
            <a:r>
              <a:rPr lang="en-US" i="1" dirty="0"/>
              <a:t>Intentionally </a:t>
            </a:r>
            <a:r>
              <a:rPr lang="en-US" dirty="0"/>
              <a:t>sheds load, when parallelism</a:t>
            </a:r>
            <a:r>
              <a:rPr lang="en-US" baseline="0" dirty="0"/>
              <a:t> exceeded.</a:t>
            </a:r>
          </a:p>
          <a:p>
            <a:pPr lvl="0" rtl="0">
              <a:spcBef>
                <a:spcPts val="0"/>
              </a:spcBef>
              <a:buNone/>
            </a:pPr>
            <a:endParaRPr lang="en-US" baseline="0" dirty="0"/>
          </a:p>
          <a:p>
            <a:pPr lvl="0" rtl="0">
              <a:spcBef>
                <a:spcPts val="0"/>
              </a:spcBef>
              <a:buNone/>
            </a:pPr>
            <a:r>
              <a:rPr lang="en-US" baseline="0" dirty="0"/>
              <a:t>Why pro-actively shed load </a:t>
            </a:r>
            <a:r>
              <a:rPr lang="en-US" i="1" u="none" baseline="0" dirty="0"/>
              <a:t>in advance </a:t>
            </a:r>
            <a:r>
              <a:rPr lang="en-US" baseline="0" dirty="0"/>
              <a:t>of the server/service’s </a:t>
            </a:r>
            <a:r>
              <a:rPr lang="en-US" i="0" baseline="0" dirty="0"/>
              <a:t>maximum </a:t>
            </a:r>
            <a:r>
              <a:rPr lang="en-US" baseline="0" dirty="0"/>
              <a:t>capacity? </a:t>
            </a:r>
          </a:p>
          <a:p>
            <a:pPr lvl="0" rtl="0">
              <a:spcBef>
                <a:spcPts val="0"/>
              </a:spcBef>
              <a:buNone/>
            </a:pPr>
            <a:r>
              <a:rPr lang="en-US" baseline="0" dirty="0"/>
              <a:t>Because failing </a:t>
            </a:r>
            <a:r>
              <a:rPr lang="en-US" i="1" baseline="0" dirty="0"/>
              <a:t>predictably </a:t>
            </a:r>
            <a:r>
              <a:rPr lang="en-US" baseline="0" dirty="0"/>
              <a:t>(in a </a:t>
            </a:r>
            <a:r>
              <a:rPr lang="en-US" i="1" baseline="0" dirty="0"/>
              <a:t>managed/controlled </a:t>
            </a:r>
            <a:r>
              <a:rPr lang="en-US" baseline="0" dirty="0"/>
              <a:t>fashion) is better than failing in unpredictable or unexpected ways.  </a:t>
            </a:r>
            <a:endParaRPr lang="en-US" b="1" baseline="0" dirty="0"/>
          </a:p>
          <a:p>
            <a:pPr lvl="0" rtl="0">
              <a:spcBef>
                <a:spcPts val="0"/>
              </a:spcBef>
              <a:buNone/>
            </a:pPr>
            <a:r>
              <a:rPr lang="en-US" b="1" baseline="0" dirty="0"/>
              <a:t>Analogy: humans drinking.  </a:t>
            </a:r>
            <a:r>
              <a:rPr lang="en-US" b="0" baseline="0" dirty="0"/>
              <a:t>Not having pro-active load management is like someone saying they know when they’ve drunk too much because they pass out or start behaving chaotically.  Do you want to leave your servers unbounded, to “drink so many requests” that they start behaving chaotically or keel over?  No?  So: </a:t>
            </a:r>
            <a:r>
              <a:rPr lang="en-GB" b="0" baseline="0" dirty="0"/>
              <a:t>think about pro-active load-shedding.</a:t>
            </a:r>
            <a:endParaRPr lang="en-US" b="0" baseline="0" dirty="0"/>
          </a:p>
          <a:p>
            <a:pPr lvl="0" rtl="0">
              <a:spcBef>
                <a:spcPts val="0"/>
              </a:spcBef>
              <a:buNone/>
            </a:pPr>
            <a:endParaRPr lang="en-US" b="1" dirty="0"/>
          </a:p>
          <a:p>
            <a:pPr lvl="0" rtl="0">
              <a:spcBef>
                <a:spcPts val="0"/>
              </a:spcBef>
              <a:buNone/>
            </a:pPr>
            <a:r>
              <a:rPr lang="en-US" dirty="0"/>
              <a:t>Best: </a:t>
            </a:r>
            <a:r>
              <a:rPr lang="en-US" i="1" dirty="0"/>
              <a:t>monitor </a:t>
            </a:r>
            <a:r>
              <a:rPr lang="en-US" dirty="0"/>
              <a:t>bulkhead capacity; </a:t>
            </a:r>
            <a:r>
              <a:rPr lang="en-US" b="1" dirty="0"/>
              <a:t>use full/near-full bulkhead as trigger for</a:t>
            </a:r>
            <a:r>
              <a:rPr lang="en-US" b="1" baseline="0" dirty="0"/>
              <a:t> horizontal scaling.  </a:t>
            </a:r>
            <a:endParaRPr lang="en-US" b="0" dirty="0"/>
          </a:p>
        </p:txBody>
      </p:sp>
    </p:spTree>
    <p:extLst>
      <p:ext uri="{BB962C8B-B14F-4D97-AF65-F5344CB8AC3E}">
        <p14:creationId xmlns:p14="http://schemas.microsoft.com/office/powerpoint/2010/main" val="1434848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2373137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09522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28910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dirty="0" smtClean="0"/>
              <a:t>All these resilience patterns are brilliantly covered in Michael Nygard’s book </a:t>
            </a:r>
            <a:r>
              <a:rPr lang="en" i="1" dirty="0" smtClean="0"/>
              <a:t>Release It!</a:t>
            </a:r>
            <a:r>
              <a:rPr lang="en" dirty="0" smtClean="0"/>
              <a:t>  </a:t>
            </a:r>
          </a:p>
        </p:txBody>
      </p:sp>
    </p:spTree>
    <p:extLst>
      <p:ext uri="{BB962C8B-B14F-4D97-AF65-F5344CB8AC3E}">
        <p14:creationId xmlns:p14="http://schemas.microsoft.com/office/powerpoint/2010/main" val="2045386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Story of App vNext. </a:t>
            </a:r>
          </a:p>
        </p:txBody>
      </p:sp>
    </p:spTree>
    <p:extLst>
      <p:ext uri="{BB962C8B-B14F-4D97-AF65-F5344CB8AC3E}">
        <p14:creationId xmlns:p14="http://schemas.microsoft.com/office/powerpoint/2010/main" val="6672772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884460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Uncheck this tickbox if demoing the Samples out of Visual Studio simply by pressing F5 for Debug.  Or ctrl-F5 for start-without-debug.</a:t>
            </a:r>
          </a:p>
        </p:txBody>
      </p:sp>
    </p:spTree>
    <p:extLst>
      <p:ext uri="{BB962C8B-B14F-4D97-AF65-F5344CB8AC3E}">
        <p14:creationId xmlns:p14="http://schemas.microsoft.com/office/powerpoint/2010/main" val="30345353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001060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217133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686239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smtClean="0">
                <a:solidFill>
                  <a:schemeClr val="tx1"/>
                </a:solidFill>
                <a:effectLst/>
                <a:latin typeface="+mn-lt"/>
                <a:ea typeface="+mn-ea"/>
                <a:cs typeface="+mn-cs"/>
              </a:rPr>
              <a:t>Bullet </a:t>
            </a:r>
            <a:r>
              <a:rPr lang="en-GB" sz="1100" b="1" i="0" kern="1200" dirty="0" smtClean="0">
                <a:solidFill>
                  <a:schemeClr val="tx1"/>
                </a:solidFill>
                <a:effectLst/>
                <a:latin typeface="+mn-lt"/>
                <a:ea typeface="+mn-ea"/>
                <a:cs typeface="+mn-cs"/>
              </a:rPr>
              <a:t>3 – Dynamic Reconfiguration:</a:t>
            </a:r>
          </a:p>
          <a:p>
            <a:endParaRPr lang="en-GB" sz="1100" b="1" i="0" kern="1200" dirty="0" smtClean="0">
              <a:solidFill>
                <a:schemeClr val="tx1"/>
              </a:solidFill>
              <a:effectLst/>
              <a:latin typeface="+mn-lt"/>
              <a:ea typeface="+mn-ea"/>
              <a:cs typeface="+mn-cs"/>
            </a:endParaRPr>
          </a:p>
          <a:p>
            <a:r>
              <a:rPr lang="en-GB" sz="1100" b="0" i="0" kern="1200" dirty="0" smtClean="0">
                <a:solidFill>
                  <a:schemeClr val="tx1"/>
                </a:solidFill>
                <a:effectLst/>
                <a:latin typeface="+mn-lt"/>
                <a:ea typeface="+mn-ea"/>
                <a:cs typeface="+mn-cs"/>
              </a:rPr>
              <a:t>In some applications, it can be useful to be able to reconfigure policies dynamically without restarting the process. </a:t>
            </a:r>
          </a:p>
          <a:p>
            <a:r>
              <a:rPr lang="en-GB" sz="1100" b="0" i="0" kern="1200" dirty="0" err="1" smtClean="0">
                <a:solidFill>
                  <a:schemeClr val="tx1"/>
                </a:solidFill>
                <a:effectLst/>
                <a:latin typeface="+mn-lt"/>
                <a:ea typeface="+mn-ea"/>
                <a:cs typeface="+mn-cs"/>
              </a:rPr>
              <a:t>Eg</a:t>
            </a:r>
            <a:r>
              <a:rPr lang="en-GB" sz="1100" b="0" i="0" kern="1200" dirty="0" smtClean="0">
                <a:solidFill>
                  <a:schemeClr val="tx1"/>
                </a:solidFill>
                <a:effectLst/>
                <a:latin typeface="+mn-lt"/>
                <a:ea typeface="+mn-ea"/>
                <a:cs typeface="+mn-cs"/>
              </a:rPr>
              <a:t> You might want to tweak circuit-breaking thresholds to be more or less sensitive according to conditions in production.</a:t>
            </a:r>
          </a:p>
          <a:p>
            <a:endParaRPr lang="en-GB" sz="1100" b="0" i="0" kern="1200" dirty="0" smtClean="0">
              <a:solidFill>
                <a:schemeClr val="tx1"/>
              </a:solidFill>
              <a:effectLst/>
              <a:latin typeface="+mn-lt"/>
              <a:ea typeface="+mn-ea"/>
              <a:cs typeface="+mn-cs"/>
            </a:endParaRPr>
          </a:p>
          <a:p>
            <a:r>
              <a:rPr lang="en-GB" sz="1100" b="0" i="0" kern="1200" dirty="0" smtClean="0">
                <a:solidFill>
                  <a:schemeClr val="tx1"/>
                </a:solidFill>
                <a:effectLst/>
                <a:latin typeface="+mn-lt"/>
                <a:ea typeface="+mn-ea"/>
                <a:cs typeface="+mn-cs"/>
              </a:rPr>
              <a:t>With </a:t>
            </a:r>
            <a:r>
              <a:rPr lang="en-GB" sz="1100" b="0" i="0" kern="1200" dirty="0" err="1" smtClean="0">
                <a:solidFill>
                  <a:schemeClr val="tx1"/>
                </a:solidFill>
                <a:effectLst/>
                <a:latin typeface="+mn-lt"/>
                <a:ea typeface="+mn-ea"/>
                <a:cs typeface="+mn-cs"/>
              </a:rPr>
              <a:t>PolicyRegistry</a:t>
            </a:r>
            <a:r>
              <a:rPr lang="en-GB" sz="1100" b="0" i="0" kern="1200" dirty="0" smtClean="0">
                <a:solidFill>
                  <a:schemeClr val="tx1"/>
                </a:solidFill>
                <a:effectLst/>
                <a:latin typeface="+mn-lt"/>
                <a:ea typeface="+mn-ea"/>
                <a:cs typeface="+mn-cs"/>
              </a:rPr>
              <a:t>, you can simply </a:t>
            </a:r>
            <a:r>
              <a:rPr lang="en-GB" sz="1100" b="0" i="1" kern="1200" dirty="0" smtClean="0">
                <a:solidFill>
                  <a:schemeClr val="tx1"/>
                </a:solidFill>
                <a:effectLst/>
                <a:latin typeface="+mn-lt"/>
                <a:ea typeface="+mn-ea"/>
                <a:cs typeface="+mn-cs"/>
              </a:rPr>
              <a:t>replace</a:t>
            </a:r>
            <a:r>
              <a:rPr lang="en-GB" sz="1100" b="0" i="0" kern="1200" dirty="0" smtClean="0">
                <a:solidFill>
                  <a:schemeClr val="tx1"/>
                </a:solidFill>
                <a:effectLst/>
                <a:latin typeface="+mn-lt"/>
                <a:ea typeface="+mn-ea"/>
                <a:cs typeface="+mn-cs"/>
              </a:rPr>
              <a:t> the policy in the registry with a new one, when the underlying configuration source is detected to have changed. </a:t>
            </a:r>
          </a:p>
          <a:p>
            <a:endParaRPr lang="en-GB" sz="1100" b="0" i="0" kern="1200" dirty="0" smtClean="0">
              <a:solidFill>
                <a:schemeClr val="tx1"/>
              </a:solidFill>
              <a:effectLst/>
              <a:latin typeface="+mn-lt"/>
              <a:ea typeface="+mn-ea"/>
              <a:cs typeface="+mn-cs"/>
            </a:endParaRPr>
          </a:p>
          <a:p>
            <a:r>
              <a:rPr lang="en-GB" sz="1100" b="0" i="0" kern="1200" dirty="0" smtClean="0">
                <a:solidFill>
                  <a:schemeClr val="tx1"/>
                </a:solidFill>
                <a:effectLst/>
                <a:latin typeface="+mn-lt"/>
                <a:ea typeface="+mn-ea"/>
                <a:cs typeface="+mn-cs"/>
              </a:rPr>
              <a:t>This allows updating the policy-to-use</a:t>
            </a:r>
            <a:r>
              <a:rPr lang="en-GB" sz="1100" b="0" i="0" kern="1200" baseline="0" dirty="0" smtClean="0">
                <a:solidFill>
                  <a:schemeClr val="tx1"/>
                </a:solidFill>
                <a:effectLst/>
                <a:latin typeface="+mn-lt"/>
                <a:ea typeface="+mn-ea"/>
                <a:cs typeface="+mn-cs"/>
              </a:rPr>
              <a:t> </a:t>
            </a:r>
            <a:r>
              <a:rPr lang="en-GB" sz="1100" b="0" i="0" kern="1200" dirty="0" smtClean="0">
                <a:solidFill>
                  <a:schemeClr val="tx1"/>
                </a:solidFill>
                <a:effectLst/>
                <a:latin typeface="+mn-lt"/>
                <a:ea typeface="+mn-ea"/>
                <a:cs typeface="+mn-cs"/>
              </a:rPr>
              <a:t>without</a:t>
            </a:r>
            <a:r>
              <a:rPr lang="en-GB" sz="1100" b="0" i="0" kern="1200" baseline="0" dirty="0" smtClean="0">
                <a:solidFill>
                  <a:schemeClr val="tx1"/>
                </a:solidFill>
                <a:effectLst/>
                <a:latin typeface="+mn-lt"/>
                <a:ea typeface="+mn-ea"/>
                <a:cs typeface="+mn-cs"/>
              </a:rPr>
              <a:t> the thread-safety </a:t>
            </a:r>
            <a:r>
              <a:rPr lang="en-GB" sz="1100" b="0" i="0" kern="1200" baseline="0" dirty="0" smtClean="0">
                <a:solidFill>
                  <a:schemeClr val="tx1"/>
                </a:solidFill>
                <a:effectLst/>
                <a:latin typeface="+mn-lt"/>
                <a:ea typeface="+mn-ea"/>
                <a:cs typeface="+mn-cs"/>
              </a:rPr>
              <a:t>/ mutability concerns </a:t>
            </a:r>
            <a:r>
              <a:rPr lang="en-GB" sz="1100" b="0" i="0" kern="1200" baseline="0" dirty="0" smtClean="0">
                <a:solidFill>
                  <a:schemeClr val="tx1"/>
                </a:solidFill>
                <a:effectLst/>
                <a:latin typeface="+mn-lt"/>
                <a:ea typeface="+mn-ea"/>
                <a:cs typeface="+mn-cs"/>
              </a:rPr>
              <a:t>that updating </a:t>
            </a:r>
            <a:r>
              <a:rPr lang="en-GB" sz="1100" b="0" i="0" kern="1200" baseline="0" dirty="0" smtClean="0">
                <a:solidFill>
                  <a:schemeClr val="tx1"/>
                </a:solidFill>
                <a:effectLst/>
                <a:latin typeface="+mn-lt"/>
                <a:ea typeface="+mn-ea"/>
                <a:cs typeface="+mn-cs"/>
              </a:rPr>
              <a:t>an actually in-use policy </a:t>
            </a:r>
            <a:r>
              <a:rPr lang="en-GB" sz="1100" b="0" i="0" kern="1200" baseline="0" dirty="0" smtClean="0">
                <a:solidFill>
                  <a:schemeClr val="tx1"/>
                </a:solidFill>
                <a:effectLst/>
                <a:latin typeface="+mn-lt"/>
                <a:ea typeface="+mn-ea"/>
                <a:cs typeface="+mn-cs"/>
              </a:rPr>
              <a:t>instance </a:t>
            </a:r>
            <a:r>
              <a:rPr lang="en-GB" sz="1100" b="0" i="0" kern="1200" baseline="0" dirty="0" smtClean="0">
                <a:solidFill>
                  <a:schemeClr val="tx1"/>
                </a:solidFill>
                <a:effectLst/>
                <a:latin typeface="+mn-lt"/>
                <a:ea typeface="+mn-ea"/>
                <a:cs typeface="+mn-cs"/>
              </a:rPr>
              <a:t>would </a:t>
            </a:r>
            <a:r>
              <a:rPr lang="en-GB" sz="1100" b="0" i="0" kern="1200" baseline="0" dirty="0" smtClean="0">
                <a:solidFill>
                  <a:schemeClr val="tx1"/>
                </a:solidFill>
                <a:effectLst/>
                <a:latin typeface="+mn-lt"/>
                <a:ea typeface="+mn-ea"/>
                <a:cs typeface="+mn-cs"/>
              </a:rPr>
              <a:t>have.</a:t>
            </a:r>
          </a:p>
          <a:p>
            <a:endParaRPr lang="en-GB" sz="1100" b="0" i="0" kern="1200" dirty="0" smtClean="0">
              <a:solidFill>
                <a:schemeClr val="tx1"/>
              </a:solidFill>
              <a:effectLst/>
              <a:latin typeface="+mn-lt"/>
              <a:ea typeface="+mn-ea"/>
              <a:cs typeface="+mn-cs"/>
            </a:endParaRPr>
          </a:p>
          <a:p>
            <a:r>
              <a:rPr lang="en-GB" sz="1100" b="0" i="0" kern="1200" dirty="0" smtClean="0">
                <a:solidFill>
                  <a:schemeClr val="tx1"/>
                </a:solidFill>
                <a:effectLst/>
                <a:latin typeface="+mn-lt"/>
                <a:ea typeface="+mn-ea"/>
                <a:cs typeface="+mn-cs"/>
              </a:rPr>
              <a:t>More at: https://github.com/App-vNext/Polly/wiki/Dynamic-reconfiguration-during-running</a:t>
            </a:r>
          </a:p>
        </p:txBody>
      </p:sp>
    </p:spTree>
    <p:extLst>
      <p:ext uri="{BB962C8B-B14F-4D97-AF65-F5344CB8AC3E}">
        <p14:creationId xmlns:p14="http://schemas.microsoft.com/office/powerpoint/2010/main" val="14709545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b="1" dirty="0" smtClean="0"/>
              <a:t>Notes on HttpClientFactory: </a:t>
            </a:r>
            <a:r>
              <a:rPr lang="en" b="1" dirty="0" smtClean="0"/>
              <a:t> </a:t>
            </a:r>
            <a:r>
              <a:rPr lang="en" b="0" dirty="0" smtClean="0"/>
              <a:t>(beyond Polly)</a:t>
            </a:r>
            <a:endParaRPr lang="en" b="0" dirty="0" smtClean="0"/>
          </a:p>
          <a:p>
            <a:pPr lvl="0">
              <a:spcBef>
                <a:spcPts val="0"/>
              </a:spcBef>
              <a:buNone/>
            </a:pPr>
            <a:endParaRPr lang="en" dirty="0" smtClean="0"/>
          </a:p>
          <a:p>
            <a:pPr lvl="0">
              <a:spcBef>
                <a:spcPts val="0"/>
              </a:spcBef>
              <a:buNone/>
            </a:pPr>
            <a:r>
              <a:rPr lang="en" dirty="0" smtClean="0"/>
              <a:t>Part of upcoming ASP.NET Core 2.1</a:t>
            </a:r>
          </a:p>
          <a:p>
            <a:pPr lvl="0">
              <a:spcBef>
                <a:spcPts val="0"/>
              </a:spcBef>
              <a:buNone/>
            </a:pPr>
            <a:endParaRPr lang="en-GB" sz="1100" b="0" i="0" kern="1200" dirty="0" smtClean="0">
              <a:solidFill>
                <a:schemeClr val="tx1"/>
              </a:solidFill>
              <a:effectLst/>
              <a:latin typeface="+mn-lt"/>
              <a:ea typeface="+mn-ea"/>
              <a:cs typeface="+mn-cs"/>
            </a:endParaRPr>
          </a:p>
          <a:p>
            <a:pPr lvl="0">
              <a:spcBef>
                <a:spcPts val="0"/>
              </a:spcBef>
              <a:buNone/>
            </a:pPr>
            <a:r>
              <a:rPr lang="en-GB" dirty="0" smtClean="0"/>
              <a:t>Fluent syntax for configuring </a:t>
            </a:r>
            <a:r>
              <a:rPr lang="en-GB" dirty="0" err="1" smtClean="0"/>
              <a:t>HttpClient</a:t>
            </a:r>
            <a:r>
              <a:rPr lang="en-GB" dirty="0" smtClean="0"/>
              <a:t> instances with Polly policies governing calls</a:t>
            </a:r>
          </a:p>
          <a:p>
            <a:pPr lvl="0">
              <a:spcBef>
                <a:spcPts val="0"/>
              </a:spcBef>
              <a:buNone/>
            </a:pPr>
            <a:endParaRPr lang="en" dirty="0" smtClean="0"/>
          </a:p>
          <a:p>
            <a:pPr lvl="0">
              <a:spcBef>
                <a:spcPts val="0"/>
              </a:spcBef>
              <a:buNone/>
            </a:pPr>
            <a:r>
              <a:rPr lang="en-GB" sz="1100" b="0" i="0" kern="1200" dirty="0" smtClean="0">
                <a:solidFill>
                  <a:schemeClr val="tx1"/>
                </a:solidFill>
                <a:effectLst/>
                <a:latin typeface="+mn-lt"/>
                <a:ea typeface="+mn-ea"/>
                <a:cs typeface="+mn-cs"/>
              </a:rPr>
              <a:t>Provides a central location for naming and configuring logical </a:t>
            </a:r>
            <a:r>
              <a:rPr lang="en-GB" sz="1100" b="0" i="0" kern="1200" dirty="0" err="1" smtClean="0">
                <a:solidFill>
                  <a:schemeClr val="tx1"/>
                </a:solidFill>
                <a:effectLst/>
                <a:latin typeface="+mn-lt"/>
                <a:ea typeface="+mn-ea"/>
                <a:cs typeface="+mn-cs"/>
              </a:rPr>
              <a:t>HttpClients</a:t>
            </a:r>
            <a:r>
              <a:rPr lang="en-GB" sz="1100" b="0" i="0" kern="1200" dirty="0" smtClean="0">
                <a:solidFill>
                  <a:schemeClr val="tx1"/>
                </a:solidFill>
                <a:effectLst/>
                <a:latin typeface="+mn-lt"/>
                <a:ea typeface="+mn-ea"/>
                <a:cs typeface="+mn-cs"/>
              </a:rPr>
              <a:t>. For example, you may configure a client that is pre-configured to access the </a:t>
            </a:r>
            <a:r>
              <a:rPr lang="en-GB" sz="1100" b="0" i="0" kern="1200" dirty="0" err="1" smtClean="0">
                <a:solidFill>
                  <a:schemeClr val="tx1"/>
                </a:solidFill>
                <a:effectLst/>
                <a:latin typeface="+mn-lt"/>
                <a:ea typeface="+mn-ea"/>
                <a:cs typeface="+mn-cs"/>
              </a:rPr>
              <a:t>github</a:t>
            </a:r>
            <a:r>
              <a:rPr lang="en-GB" sz="1100" b="0" i="0" kern="1200" dirty="0" smtClean="0">
                <a:solidFill>
                  <a:schemeClr val="tx1"/>
                </a:solidFill>
                <a:effectLst/>
                <a:latin typeface="+mn-lt"/>
                <a:ea typeface="+mn-ea"/>
                <a:cs typeface="+mn-cs"/>
              </a:rPr>
              <a:t> API.</a:t>
            </a:r>
          </a:p>
          <a:p>
            <a:pPr lvl="0">
              <a:spcBef>
                <a:spcPts val="0"/>
              </a:spcBef>
              <a:buNone/>
            </a:pPr>
            <a:endParaRPr lang="en-GB" dirty="0" smtClean="0"/>
          </a:p>
          <a:p>
            <a:pPr lvl="0">
              <a:spcBef>
                <a:spcPts val="0"/>
              </a:spcBef>
              <a:buNone/>
            </a:pPr>
            <a:r>
              <a:rPr lang="en-GB" dirty="0" smtClean="0"/>
              <a:t>Manages the lifecycle of </a:t>
            </a:r>
            <a:r>
              <a:rPr lang="en-GB" dirty="0" err="1" smtClean="0"/>
              <a:t>HttpClient</a:t>
            </a:r>
            <a:r>
              <a:rPr lang="en-GB" baseline="0" dirty="0" smtClean="0"/>
              <a:t> instances – deals with earlier confusion about how frequently to recycle/dispose </a:t>
            </a:r>
            <a:r>
              <a:rPr lang="en-GB" baseline="0" dirty="0" err="1" smtClean="0"/>
              <a:t>HttpClient</a:t>
            </a:r>
            <a:r>
              <a:rPr lang="en-GB" baseline="0" dirty="0" smtClean="0"/>
              <a:t> instances, for performance and to capture DNS changes</a:t>
            </a:r>
            <a:endParaRPr lang="en" dirty="0" smtClean="0"/>
          </a:p>
          <a:p>
            <a:pPr lvl="0">
              <a:spcBef>
                <a:spcPts val="0"/>
              </a:spcBef>
              <a:buNone/>
            </a:pPr>
            <a:endParaRPr lang="e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 dirty="0" smtClean="0"/>
              <a:t>If users have questions about HttpClientFactory, point them to Glenn</a:t>
            </a:r>
            <a:r>
              <a:rPr lang="en" baseline="0" dirty="0" smtClean="0"/>
              <a:t> Condron’s blog post : </a:t>
            </a:r>
            <a:r>
              <a:rPr lang="en-US" baseline="0" dirty="0" smtClean="0"/>
              <a:t>https://blogs.msdn.microsoft.com/webdev/2018/02/28/asp-net-core-2-1-preview1-introducing-httpclient-factory/</a:t>
            </a:r>
            <a:endParaRPr lang="en" dirty="0" smtClean="0"/>
          </a:p>
          <a:p>
            <a:pPr lvl="0">
              <a:spcBef>
                <a:spcPts val="0"/>
              </a:spcBef>
              <a:buNone/>
            </a:pPr>
            <a:r>
              <a:rPr lang="en" baseline="0" dirty="0" smtClean="0"/>
              <a:t>Or Steve Gordon’s blogs: </a:t>
            </a:r>
            <a:r>
              <a:rPr lang="en-US" baseline="0" dirty="0" smtClean="0"/>
              <a:t>https://www.stevejgordon.co.uk/introduction-to-httpclientfactory-aspnetcore</a:t>
            </a:r>
            <a:endParaRPr lang="en" dirty="0" smtClean="0"/>
          </a:p>
        </p:txBody>
      </p:sp>
    </p:spTree>
    <p:extLst>
      <p:ext uri="{BB962C8B-B14F-4D97-AF65-F5344CB8AC3E}">
        <p14:creationId xmlns:p14="http://schemas.microsoft.com/office/powerpoint/2010/main" val="27886544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942718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589224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6194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Polly was accepted into the .NET Foundation in October, 2016!!</a:t>
            </a:r>
          </a:p>
        </p:txBody>
      </p:sp>
    </p:spTree>
    <p:extLst>
      <p:ext uri="{BB962C8B-B14F-4D97-AF65-F5344CB8AC3E}">
        <p14:creationId xmlns:p14="http://schemas.microsoft.com/office/powerpoint/2010/main" val="10381286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Abstract:</a:t>
            </a:r>
          </a:p>
          <a:p>
            <a:pPr lvl="0">
              <a:spcBef>
                <a:spcPts val="0"/>
              </a:spcBef>
              <a:buNone/>
            </a:pPr>
            <a:endParaRPr/>
          </a:p>
          <a:p>
            <a:pPr lvl="0">
              <a:spcBef>
                <a:spcPts val="0"/>
              </a:spcBef>
              <a:buNone/>
            </a:pPr>
            <a:r>
              <a:rPr lang="en"/>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a:p>
            <a:pPr lvl="0" rtl="0">
              <a:spcBef>
                <a:spcPts val="0"/>
              </a:spcBef>
              <a:buNone/>
            </a:pPr>
            <a:endParaRPr/>
          </a:p>
        </p:txBody>
      </p:sp>
    </p:spTree>
    <p:extLst>
      <p:ext uri="{BB962C8B-B14F-4D97-AF65-F5344CB8AC3E}">
        <p14:creationId xmlns:p14="http://schemas.microsoft.com/office/powerpoint/2010/main" val="1248863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08587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Ladies throwing chocolates over their shoulders / into mouths = downstream system can’t cope,</a:t>
            </a:r>
            <a:r>
              <a:rPr lang="en-GB" baseline="0" dirty="0"/>
              <a:t> </a:t>
            </a:r>
            <a:r>
              <a:rPr lang="en-GB" dirty="0"/>
              <a:t>*dropping requests*</a:t>
            </a:r>
          </a:p>
          <a:p>
            <a:endParaRPr lang="en-GB" dirty="0"/>
          </a:p>
        </p:txBody>
      </p:sp>
    </p:spTree>
    <p:extLst>
      <p:ext uri="{BB962C8B-B14F-4D97-AF65-F5344CB8AC3E}">
        <p14:creationId xmlns:p14="http://schemas.microsoft.com/office/powerpoint/2010/main" val="3690545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625142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09418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GB" dirty="0" smtClean="0"/>
          </a:p>
          <a:p>
            <a:pPr lvl="0">
              <a:spcBef>
                <a:spcPts val="0"/>
              </a:spcBef>
              <a:buNone/>
            </a:pPr>
            <a:endParaRPr lang="en-GB" b="1" dirty="0" smtClean="0"/>
          </a:p>
          <a:p>
            <a:pPr lvl="0">
              <a:spcBef>
                <a:spcPts val="0"/>
              </a:spcBef>
              <a:buNone/>
            </a:pPr>
            <a:r>
              <a:rPr lang="en-GB" b="1" dirty="0" err="1" smtClean="0"/>
              <a:t>RetryAfter</a:t>
            </a:r>
            <a:r>
              <a:rPr lang="en-GB" b="1" dirty="0" smtClean="0"/>
              <a:t>:</a:t>
            </a:r>
            <a:r>
              <a:rPr lang="en-GB" b="0" dirty="0" smtClean="0"/>
              <a:t> </a:t>
            </a:r>
            <a:r>
              <a:rPr lang="en-GB" b="0" dirty="0" err="1" smtClean="0"/>
              <a:t>Honors</a:t>
            </a:r>
            <a:r>
              <a:rPr lang="en-GB" b="0" baseline="0" dirty="0" smtClean="0"/>
              <a:t> servers which return 429 status codes (“Retry-After: x milliseconds”), when servers rate-limit consumers.</a:t>
            </a:r>
            <a:endParaRPr lang="en-GB" b="1" dirty="0" smtClean="0"/>
          </a:p>
          <a:p>
            <a:pPr lvl="0">
              <a:spcBef>
                <a:spcPts val="0"/>
              </a:spcBef>
              <a:buNone/>
            </a:pPr>
            <a:endParaRPr lang="en-GB" dirty="0" smtClean="0"/>
          </a:p>
          <a:p>
            <a:pPr lvl="0">
              <a:spcBef>
                <a:spcPts val="0"/>
              </a:spcBef>
              <a:buNone/>
            </a:pPr>
            <a:r>
              <a:rPr lang="en-GB" b="1" dirty="0" smtClean="0"/>
              <a:t>Jitter: </a:t>
            </a:r>
            <a:r>
              <a:rPr lang="en-GB" dirty="0" smtClean="0"/>
              <a:t>adds some randomisation to</a:t>
            </a:r>
            <a:r>
              <a:rPr lang="en-GB" baseline="0" dirty="0" smtClean="0"/>
              <a:t> retry intervals, so that the retries themselves don’t become spikes in load.</a:t>
            </a:r>
            <a:endParaRPr dirty="0"/>
          </a:p>
        </p:txBody>
      </p:sp>
    </p:spTree>
    <p:extLst>
      <p:ext uri="{BB962C8B-B14F-4D97-AF65-F5344CB8AC3E}">
        <p14:creationId xmlns:p14="http://schemas.microsoft.com/office/powerpoint/2010/main" val="3638439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GB" dirty="0" smtClean="0"/>
          </a:p>
          <a:p>
            <a:pPr lvl="0">
              <a:spcBef>
                <a:spcPts val="0"/>
              </a:spcBef>
              <a:buNone/>
            </a:pPr>
            <a:r>
              <a:rPr lang="en-GB" dirty="0" smtClean="0"/>
              <a:t>Currently running at</a:t>
            </a:r>
            <a:r>
              <a:rPr lang="en-GB" baseline="0" dirty="0" smtClean="0"/>
              <a:t> around 10,000 downloads per day from </a:t>
            </a:r>
            <a:r>
              <a:rPr lang="en-GB" baseline="0" smtClean="0"/>
              <a:t>Nuget</a:t>
            </a:r>
            <a:endParaRPr dirty="0"/>
          </a:p>
        </p:txBody>
      </p:sp>
    </p:spTree>
    <p:extLst>
      <p:ext uri="{BB962C8B-B14F-4D97-AF65-F5344CB8AC3E}">
        <p14:creationId xmlns:p14="http://schemas.microsoft.com/office/powerpoint/2010/main" val="2391286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499"/>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www.pollytalk.org/"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hyperlink" Target="http://www.thepollyproject.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pp-vNext/Polly"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sz="4000">
                <a:solidFill>
                  <a:srgbClr val="FFF2CC"/>
                </a:solidFill>
                <a:latin typeface="Permanent Marker"/>
                <a:ea typeface="Permanent Marker"/>
                <a:cs typeface="Permanent Marker"/>
                <a:sym typeface="Permanent Marker"/>
              </a:rPr>
              <a:t>Bulletproof Transient Error Handling with Polly</a:t>
            </a:r>
          </a:p>
        </p:txBody>
      </p:sp>
      <p:sp>
        <p:nvSpPr>
          <p:cNvPr id="55" name="Shape 55"/>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a:spcBef>
                <a:spcPts val="0"/>
              </a:spcBef>
              <a:buNone/>
            </a:pPr>
            <a:endParaRPr sz="1800">
              <a:latin typeface="Consolas"/>
              <a:ea typeface="Consolas"/>
              <a:cs typeface="Consolas"/>
              <a:sym typeface="Consola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Polly </a:t>
            </a:r>
            <a:r>
              <a:rPr lang="en-US" dirty="0" smtClean="0">
                <a:solidFill>
                  <a:srgbClr val="FFF2CC"/>
                </a:solidFill>
                <a:latin typeface="Permanent Marker"/>
                <a:ea typeface="Permanent Marker"/>
                <a:cs typeface="Permanent Marker"/>
                <a:sym typeface="Permanent Marker"/>
              </a:rPr>
              <a:t>ADOPTION</a:t>
            </a:r>
            <a:endParaRPr lang="en" dirty="0">
              <a:solidFill>
                <a:srgbClr val="FFF2CC"/>
              </a:solidFill>
              <a:latin typeface="Permanent Marker"/>
              <a:ea typeface="Permanent Marker"/>
              <a:cs typeface="Permanent Marker"/>
              <a:sym typeface="Permanent Marker"/>
            </a:endParaRPr>
          </a:p>
        </p:txBody>
      </p:sp>
      <p:sp>
        <p:nvSpPr>
          <p:cNvPr id="90" name="Shape 90"/>
          <p:cNvSpPr txBox="1">
            <a:spLocks noGrp="1"/>
          </p:cNvSpPr>
          <p:nvPr>
            <p:ph type="body" idx="1"/>
          </p:nvPr>
        </p:nvSpPr>
        <p:spPr>
          <a:xfrm>
            <a:off x="514065" y="1152475"/>
            <a:ext cx="2333767" cy="3416400"/>
          </a:xfrm>
          <a:prstGeom prst="rect">
            <a:avLst/>
          </a:prstGeom>
        </p:spPr>
        <p:txBody>
          <a:bodyPr lIns="91425" tIns="91425" rIns="91425" bIns="91425" anchor="t" anchorCtr="0">
            <a:noAutofit/>
          </a:bodyPr>
          <a:lstStyle/>
          <a:p>
            <a:pPr lvl="0">
              <a:spcBef>
                <a:spcPts val="0"/>
              </a:spcBef>
              <a:buNone/>
            </a:pPr>
            <a:r>
              <a:rPr lang="en-US" dirty="0">
                <a:latin typeface="Consolas"/>
                <a:ea typeface="Consolas"/>
                <a:cs typeface="Consolas"/>
                <a:sym typeface="Consolas"/>
              </a:rPr>
              <a:t>Polly main package downloads since May, 2013</a:t>
            </a:r>
          </a:p>
          <a:p>
            <a:pPr lvl="0">
              <a:spcBef>
                <a:spcPts val="0"/>
              </a:spcBef>
              <a:buNone/>
            </a:pPr>
            <a:r>
              <a:rPr lang="en" dirty="0">
                <a:latin typeface="Consolas"/>
                <a:ea typeface="Consolas"/>
                <a:cs typeface="Consolas"/>
                <a:sym typeface="Consolas"/>
              </a:rPr>
              <a:t>Cumulative for all Polly </a:t>
            </a:r>
            <a:r>
              <a:rPr lang="en-US" dirty="0">
                <a:latin typeface="Consolas"/>
                <a:ea typeface="Consolas"/>
                <a:cs typeface="Consolas"/>
                <a:sym typeface="Consolas"/>
              </a:rPr>
              <a:t>packages to date: </a:t>
            </a:r>
            <a:r>
              <a:rPr lang="en-US" dirty="0" smtClean="0">
                <a:solidFill>
                  <a:schemeClr val="tx1"/>
                </a:solidFill>
                <a:latin typeface="Consolas"/>
                <a:ea typeface="Consolas"/>
                <a:cs typeface="Consolas"/>
                <a:sym typeface="Consolas"/>
              </a:rPr>
              <a:t>&gt;3 </a:t>
            </a:r>
            <a:r>
              <a:rPr lang="en-US" dirty="0">
                <a:solidFill>
                  <a:schemeClr val="tx1"/>
                </a:solidFill>
                <a:latin typeface="Consolas"/>
                <a:ea typeface="Consolas"/>
                <a:cs typeface="Consolas"/>
                <a:sym typeface="Consolas"/>
              </a:rPr>
              <a:t>million</a:t>
            </a:r>
          </a:p>
          <a:p>
            <a:pPr lvl="0"/>
            <a:r>
              <a:rPr lang="en-US" dirty="0" smtClean="0">
                <a:solidFill>
                  <a:schemeClr val="tx1"/>
                </a:solidFill>
                <a:latin typeface="Consolas"/>
                <a:ea typeface="Consolas"/>
                <a:cs typeface="Consolas"/>
                <a:sym typeface="Consolas"/>
              </a:rPr>
              <a:t>40 </a:t>
            </a:r>
            <a:r>
              <a:rPr lang="en-US" dirty="0">
                <a:latin typeface="Consolas"/>
                <a:ea typeface="Consolas"/>
                <a:cs typeface="Consolas"/>
                <a:sym typeface="Consolas"/>
              </a:rPr>
              <a:t>releases, </a:t>
            </a:r>
            <a:r>
              <a:rPr lang="en-US" dirty="0" smtClean="0">
                <a:solidFill>
                  <a:schemeClr val="tx1"/>
                </a:solidFill>
                <a:latin typeface="Consolas"/>
                <a:ea typeface="Consolas"/>
                <a:cs typeface="Consolas"/>
                <a:sym typeface="Consolas"/>
              </a:rPr>
              <a:t>32</a:t>
            </a:r>
            <a:r>
              <a:rPr lang="en-US" dirty="0" smtClean="0">
                <a:latin typeface="Consolas"/>
                <a:ea typeface="Consolas"/>
                <a:cs typeface="Consolas"/>
                <a:sym typeface="Consolas"/>
              </a:rPr>
              <a:t> </a:t>
            </a:r>
            <a:r>
              <a:rPr lang="en-US" dirty="0">
                <a:latin typeface="Consolas"/>
                <a:ea typeface="Consolas"/>
                <a:cs typeface="Consolas"/>
                <a:sym typeface="Consolas"/>
              </a:rPr>
              <a:t>since </a:t>
            </a:r>
            <a:r>
              <a:rPr lang="en-US" dirty="0" err="1">
                <a:latin typeface="Consolas"/>
                <a:ea typeface="Consolas"/>
                <a:cs typeface="Consolas"/>
                <a:sym typeface="Consolas"/>
              </a:rPr>
              <a:t>AvN</a:t>
            </a:r>
            <a:r>
              <a:rPr lang="en-US" dirty="0">
                <a:latin typeface="Consolas"/>
                <a:ea typeface="Consolas"/>
                <a:cs typeface="Consolas"/>
                <a:sym typeface="Consolas"/>
              </a:rPr>
              <a:t> took over in late 2015</a:t>
            </a:r>
            <a:endParaRPr lang="en-US" dirty="0">
              <a:solidFill>
                <a:schemeClr val="tx1"/>
              </a:solidFill>
              <a:latin typeface="Consolas"/>
              <a:ea typeface="Consolas"/>
              <a:cs typeface="Consolas"/>
              <a:sym typeface="Consolas"/>
            </a:endParaRPr>
          </a:p>
        </p:txBody>
      </p:sp>
      <p:pic>
        <p:nvPicPr>
          <p:cNvPr id="3" name="Picture 2">
            <a:extLst>
              <a:ext uri="{FF2B5EF4-FFF2-40B4-BE49-F238E27FC236}">
                <a16:creationId xmlns:a16="http://schemas.microsoft.com/office/drawing/2014/main" xmlns="" id="{4BD8D4E8-5FBE-4837-8F40-455EAC962BE7}"/>
              </a:ext>
            </a:extLst>
          </p:cNvPr>
          <p:cNvPicPr>
            <a:picLocks noChangeAspect="1"/>
          </p:cNvPicPr>
          <p:nvPr/>
        </p:nvPicPr>
        <p:blipFill>
          <a:blip r:embed="rId3"/>
          <a:stretch>
            <a:fillRect/>
          </a:stretch>
        </p:blipFill>
        <p:spPr>
          <a:xfrm>
            <a:off x="3346274" y="1068500"/>
            <a:ext cx="5447827" cy="3775286"/>
          </a:xfrm>
          <a:prstGeom prst="rect">
            <a:avLst/>
          </a:prstGeom>
        </p:spPr>
      </p:pic>
      <p:pic>
        <p:nvPicPr>
          <p:cNvPr id="5" name="Picture 4">
            <a:extLst>
              <a:ext uri="{FF2B5EF4-FFF2-40B4-BE49-F238E27FC236}">
                <a16:creationId xmlns="" xmlns:a16="http://schemas.microsoft.com/office/drawing/2014/main" id="{2D7ECB1A-5B8C-494A-A1B1-524AA0DC0617}"/>
              </a:ext>
            </a:extLst>
          </p:cNvPr>
          <p:cNvPicPr>
            <a:picLocks noChangeAspect="1"/>
          </p:cNvPicPr>
          <p:nvPr/>
        </p:nvPicPr>
        <p:blipFill>
          <a:blip r:embed="rId4"/>
          <a:stretch>
            <a:fillRect/>
          </a:stretch>
        </p:blipFill>
        <p:spPr>
          <a:xfrm>
            <a:off x="3184167" y="1068500"/>
            <a:ext cx="5772040" cy="3775638"/>
          </a:xfrm>
          <a:prstGeom prst="rect">
            <a:avLst/>
          </a:prstGeom>
        </p:spPr>
      </p:pic>
    </p:spTree>
    <p:extLst>
      <p:ext uri="{BB962C8B-B14F-4D97-AF65-F5344CB8AC3E}">
        <p14:creationId xmlns:p14="http://schemas.microsoft.com/office/powerpoint/2010/main" val="868222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Step 1: Define Policy</a:t>
            </a:r>
          </a:p>
        </p:txBody>
      </p:sp>
      <p:sp>
        <p:nvSpPr>
          <p:cNvPr id="96" name="Shape 96"/>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400">
              <a:solidFill>
                <a:srgbClr val="22C430"/>
              </a:solidFill>
              <a:latin typeface="Consolas"/>
              <a:ea typeface="Consolas"/>
              <a:cs typeface="Consolas"/>
              <a:sym typeface="Consolas"/>
            </a:endParaRPr>
          </a:p>
          <a:p>
            <a:pPr lvl="0" rtl="0">
              <a:lnSpc>
                <a:spcPct val="100000"/>
              </a:lnSpc>
              <a:spcBef>
                <a:spcPts val="0"/>
              </a:spcBef>
              <a:buNone/>
            </a:pPr>
            <a:r>
              <a:rPr lang="en" sz="2400">
                <a:solidFill>
                  <a:srgbClr val="3BB4FF"/>
                </a:solidFill>
                <a:latin typeface="Consolas"/>
                <a:ea typeface="Consolas"/>
                <a:cs typeface="Consolas"/>
                <a:sym typeface="Consolas"/>
              </a:rPr>
              <a:t>var </a:t>
            </a:r>
            <a:r>
              <a:rPr lang="en" sz="2400">
                <a:solidFill>
                  <a:srgbClr val="FFFFFF"/>
                </a:solidFill>
                <a:latin typeface="Consolas"/>
                <a:ea typeface="Consolas"/>
                <a:cs typeface="Consolas"/>
                <a:sym typeface="Consolas"/>
              </a:rPr>
              <a:t>retryPolicy =</a:t>
            </a:r>
            <a:r>
              <a:rPr lang="en" sz="2400">
                <a:latin typeface="Consolas"/>
                <a:ea typeface="Consolas"/>
                <a:cs typeface="Consolas"/>
                <a:sym typeface="Consolas"/>
              </a:rPr>
              <a:t> </a:t>
            </a:r>
            <a:r>
              <a:rPr lang="en" sz="2400">
                <a:solidFill>
                  <a:srgbClr val="22C430"/>
                </a:solidFill>
                <a:latin typeface="Consolas"/>
                <a:ea typeface="Consolas"/>
                <a:cs typeface="Consolas"/>
                <a:sym typeface="Consolas"/>
              </a:rPr>
              <a:t>Policy</a:t>
            </a:r>
          </a:p>
          <a:p>
            <a:pPr lvl="0" rtl="0">
              <a:lnSpc>
                <a:spcPct val="100000"/>
              </a:lnSpc>
              <a:spcBef>
                <a:spcPts val="0"/>
              </a:spcBef>
              <a:buNone/>
            </a:pPr>
            <a:r>
              <a:rPr lang="en" sz="2400">
                <a:latin typeface="Consolas"/>
                <a:ea typeface="Consolas"/>
                <a:cs typeface="Consolas"/>
                <a:sym typeface="Consolas"/>
              </a:rPr>
              <a:t>    </a:t>
            </a:r>
            <a:r>
              <a:rPr lang="en" sz="2400">
                <a:solidFill>
                  <a:srgbClr val="FFFFFF"/>
                </a:solidFill>
                <a:latin typeface="Consolas"/>
                <a:ea typeface="Consolas"/>
                <a:cs typeface="Consolas"/>
                <a:sym typeface="Consolas"/>
              </a:rPr>
              <a:t>.Handle&lt;</a:t>
            </a:r>
            <a:r>
              <a:rPr lang="en" sz="2400">
                <a:solidFill>
                  <a:srgbClr val="22C430"/>
                </a:solidFill>
                <a:latin typeface="Consolas"/>
                <a:ea typeface="Consolas"/>
                <a:cs typeface="Consolas"/>
                <a:sym typeface="Consolas"/>
              </a:rPr>
              <a:t>EndpointNotFoundException</a:t>
            </a:r>
            <a:r>
              <a:rPr lang="en" sz="2400">
                <a:solidFill>
                  <a:srgbClr val="FFFFFF"/>
                </a:solidFill>
                <a:latin typeface="Consolas"/>
                <a:ea typeface="Consolas"/>
                <a:cs typeface="Consolas"/>
                <a:sym typeface="Consolas"/>
              </a:rPr>
              <a:t>&gt;()</a:t>
            </a:r>
          </a:p>
          <a:p>
            <a:pPr lvl="0">
              <a:lnSpc>
                <a:spcPct val="100000"/>
              </a:lnSpc>
              <a:spcBef>
                <a:spcPts val="0"/>
              </a:spcBef>
              <a:buNone/>
            </a:pPr>
            <a:r>
              <a:rPr lang="en" sz="2400">
                <a:solidFill>
                  <a:srgbClr val="FFFFFF"/>
                </a:solidFill>
                <a:latin typeface="Consolas"/>
                <a:ea typeface="Consolas"/>
                <a:cs typeface="Consolas"/>
                <a:sym typeface="Consolas"/>
              </a:rPr>
              <a:t>    .RetryForeverAsync();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Step 2: Execute with Policy</a:t>
            </a:r>
          </a:p>
        </p:txBody>
      </p:sp>
      <p:sp>
        <p:nvSpPr>
          <p:cNvPr id="102" name="Shape 102"/>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000">
              <a:solidFill>
                <a:srgbClr val="3BB4FF"/>
              </a:solidFill>
              <a:latin typeface="Consolas"/>
              <a:ea typeface="Consolas"/>
              <a:cs typeface="Consolas"/>
              <a:sym typeface="Consolas"/>
            </a:endParaRPr>
          </a:p>
          <a:p>
            <a:pPr lvl="0" rtl="0">
              <a:lnSpc>
                <a:spcPct val="100000"/>
              </a:lnSpc>
              <a:spcBef>
                <a:spcPts val="0"/>
              </a:spcBef>
              <a:buNone/>
            </a:pPr>
            <a:r>
              <a:rPr lang="en" sz="2100">
                <a:solidFill>
                  <a:srgbClr val="3BB4FF"/>
                </a:solidFill>
                <a:latin typeface="Consolas"/>
                <a:ea typeface="Consolas"/>
                <a:cs typeface="Consolas"/>
                <a:sym typeface="Consolas"/>
              </a:rPr>
              <a:t>var </a:t>
            </a:r>
            <a:r>
              <a:rPr lang="en" sz="2100">
                <a:solidFill>
                  <a:srgbClr val="FFFFFF"/>
                </a:solidFill>
                <a:latin typeface="Consolas"/>
                <a:ea typeface="Consolas"/>
                <a:cs typeface="Consolas"/>
                <a:sym typeface="Consolas"/>
              </a:rPr>
              <a:t>response = </a:t>
            </a:r>
          </a:p>
          <a:p>
            <a:pPr lvl="0" rtl="0">
              <a:lnSpc>
                <a:spcPct val="100000"/>
              </a:lnSpc>
              <a:spcBef>
                <a:spcPts val="0"/>
              </a:spcBef>
              <a:buNone/>
            </a:pPr>
            <a:r>
              <a:rPr lang="en" sz="2100">
                <a:solidFill>
                  <a:srgbClr val="3BB4FF"/>
                </a:solidFill>
                <a:latin typeface="Consolas"/>
                <a:ea typeface="Consolas"/>
                <a:cs typeface="Consolas"/>
                <a:sym typeface="Consolas"/>
              </a:rPr>
              <a:t>   await </a:t>
            </a:r>
            <a:r>
              <a:rPr lang="en" sz="2100">
                <a:solidFill>
                  <a:srgbClr val="FFFFFF"/>
                </a:solidFill>
                <a:latin typeface="Consolas"/>
                <a:ea typeface="Consolas"/>
                <a:cs typeface="Consolas"/>
                <a:sym typeface="Consolas"/>
              </a:rPr>
              <a:t>retryPolicy.ExecuteAsync(() =&gt; DoSomething());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Retry Patterns</a:t>
            </a:r>
          </a:p>
        </p:txBody>
      </p:sp>
      <p:sp>
        <p:nvSpPr>
          <p:cNvPr id="108" name="Shape 108"/>
          <p:cNvSpPr txBox="1">
            <a:spLocks noGrp="1"/>
          </p:cNvSpPr>
          <p:nvPr>
            <p:ph type="body" idx="1"/>
          </p:nvPr>
        </p:nvSpPr>
        <p:spPr>
          <a:xfrm>
            <a:off x="922749" y="1152475"/>
            <a:ext cx="7909500" cy="3416400"/>
          </a:xfrm>
          <a:prstGeom prst="rect">
            <a:avLst/>
          </a:prstGeom>
        </p:spPr>
        <p:txBody>
          <a:bodyPr lIns="91425" tIns="91425" rIns="91425" bIns="91425" anchor="t" anchorCtr="0">
            <a:noAutofit/>
          </a:bodyPr>
          <a:lstStyle/>
          <a:p>
            <a:pPr lvl="0" rtl="0">
              <a:spcBef>
                <a:spcPts val="0"/>
              </a:spcBef>
              <a:buNone/>
            </a:pPr>
            <a:r>
              <a:rPr lang="en" dirty="0">
                <a:solidFill>
                  <a:srgbClr val="FFFFFF"/>
                </a:solidFill>
                <a:latin typeface="Consolas"/>
                <a:ea typeface="Consolas"/>
                <a:cs typeface="Consolas"/>
                <a:sym typeface="Consolas"/>
              </a:rPr>
              <a:t>Retry</a:t>
            </a:r>
            <a:r>
              <a:rPr lang="en" dirty="0">
                <a:latin typeface="Consolas"/>
                <a:ea typeface="Consolas"/>
                <a:cs typeface="Consolas"/>
                <a:sym typeface="Consolas"/>
              </a:rPr>
              <a:t> immediately on failure. Specify number of retries.</a:t>
            </a:r>
          </a:p>
          <a:p>
            <a:pPr lvl="0" rtl="0">
              <a:spcBef>
                <a:spcPts val="0"/>
              </a:spcBef>
              <a:buNone/>
            </a:pPr>
            <a:r>
              <a:rPr lang="en" dirty="0">
                <a:solidFill>
                  <a:srgbClr val="FFFFFF"/>
                </a:solidFill>
                <a:latin typeface="Consolas"/>
                <a:ea typeface="Consolas"/>
                <a:cs typeface="Consolas"/>
                <a:sym typeface="Consolas"/>
              </a:rPr>
              <a:t>Wait and Retry</a:t>
            </a:r>
            <a:r>
              <a:rPr lang="en" dirty="0">
                <a:latin typeface="Consolas"/>
                <a:ea typeface="Consolas"/>
                <a:cs typeface="Consolas"/>
                <a:sym typeface="Consolas"/>
              </a:rPr>
              <a:t> Retry with a timeout in between each try. Change the timeout between each retry, eg exponential </a:t>
            </a:r>
            <a:r>
              <a:rPr lang="en" dirty="0" smtClean="0">
                <a:latin typeface="Consolas"/>
                <a:ea typeface="Consolas"/>
                <a:cs typeface="Consolas"/>
                <a:sym typeface="Consolas"/>
              </a:rPr>
              <a:t>back-off, jitter.</a:t>
            </a:r>
            <a:endParaRPr lang="en" dirty="0">
              <a:latin typeface="Consolas"/>
              <a:ea typeface="Consolas"/>
              <a:cs typeface="Consolas"/>
              <a:sym typeface="Consolas"/>
            </a:endParaRPr>
          </a:p>
          <a:p>
            <a:pPr lvl="0">
              <a:spcBef>
                <a:spcPts val="0"/>
              </a:spcBef>
              <a:buNone/>
            </a:pPr>
            <a:r>
              <a:rPr lang="en" dirty="0">
                <a:solidFill>
                  <a:schemeClr val="dk1"/>
                </a:solidFill>
                <a:latin typeface="Consolas"/>
                <a:ea typeface="Consolas"/>
                <a:cs typeface="Consolas"/>
                <a:sym typeface="Consolas"/>
              </a:rPr>
              <a:t>Retry Forever </a:t>
            </a:r>
            <a:r>
              <a:rPr lang="en" dirty="0">
                <a:latin typeface="Consolas"/>
                <a:ea typeface="Consolas"/>
                <a:cs typeface="Consolas"/>
                <a:sym typeface="Consolas"/>
              </a:rPr>
              <a:t>Keep retrying until succeeds.</a:t>
            </a:r>
          </a:p>
          <a:p>
            <a:pPr lvl="0">
              <a:spcBef>
                <a:spcPts val="0"/>
              </a:spcBef>
              <a:buNone/>
            </a:pPr>
            <a:r>
              <a:rPr lang="en" dirty="0">
                <a:latin typeface="Consolas"/>
                <a:ea typeface="Consolas"/>
                <a:cs typeface="Consolas"/>
                <a:sym typeface="Consolas"/>
              </a:rPr>
              <a:t/>
            </a:r>
            <a:br>
              <a:rPr lang="en" dirty="0">
                <a:latin typeface="Consolas"/>
                <a:ea typeface="Consolas"/>
                <a:cs typeface="Consolas"/>
                <a:sym typeface="Consolas"/>
              </a:rPr>
            </a:br>
            <a:r>
              <a:rPr lang="en" dirty="0">
                <a:latin typeface="Consolas"/>
                <a:ea typeface="Consolas"/>
                <a:cs typeface="Consolas"/>
                <a:sym typeface="Consolas"/>
              </a:rPr>
              <a:t>Retry addresses ... ‘It’s probably a blip.  Give it another go - it might succeed.’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Circuit Breaker</a:t>
            </a:r>
          </a:p>
        </p:txBody>
      </p:sp>
      <p:sp>
        <p:nvSpPr>
          <p:cNvPr id="114" name="Shape 11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Circuit Breaker </a:t>
            </a:r>
            <a:r>
              <a:rPr lang="en" dirty="0">
                <a:latin typeface="Consolas"/>
                <a:ea typeface="Consolas"/>
                <a:cs typeface="Consolas"/>
                <a:sym typeface="Consolas"/>
              </a:rPr>
              <a:t>Breaks the circuit for a configured period if too many errors occur</a:t>
            </a:r>
          </a:p>
          <a:p>
            <a:pPr marL="457200" lvl="0" indent="-228600" rtl="0">
              <a:spcBef>
                <a:spcPts val="0"/>
              </a:spcBef>
              <a:buFont typeface="Consolas"/>
              <a:buChar char="+"/>
            </a:pPr>
            <a:r>
              <a:rPr lang="en" dirty="0">
                <a:latin typeface="Consolas"/>
                <a:ea typeface="Consolas"/>
                <a:cs typeface="Consolas"/>
                <a:sym typeface="Consolas"/>
              </a:rPr>
              <a:t>Blocks calls while circuit is broken.</a:t>
            </a:r>
          </a:p>
          <a:p>
            <a:pPr marL="457200" lvl="0" indent="-228600" rtl="0">
              <a:spcBef>
                <a:spcPts val="0"/>
              </a:spcBef>
              <a:buFont typeface="Consolas"/>
              <a:buChar char="+"/>
            </a:pPr>
            <a:r>
              <a:rPr lang="en" dirty="0">
                <a:solidFill>
                  <a:schemeClr val="tx1"/>
                </a:solidFill>
                <a:latin typeface="Consolas"/>
                <a:ea typeface="Consolas"/>
                <a:cs typeface="Consolas"/>
                <a:sym typeface="Consolas"/>
              </a:rPr>
              <a:t>Protects downstream system </a:t>
            </a:r>
            <a:r>
              <a:rPr lang="en" dirty="0">
                <a:latin typeface="Consolas"/>
                <a:ea typeface="Consolas"/>
                <a:cs typeface="Consolas"/>
                <a:sym typeface="Consolas"/>
              </a:rPr>
              <a:t>- chance to recover.</a:t>
            </a:r>
          </a:p>
          <a:p>
            <a:pPr marL="457200" lvl="0" indent="-228600">
              <a:spcBef>
                <a:spcPts val="0"/>
              </a:spcBef>
              <a:buFont typeface="Consolas"/>
              <a:buChar char="+"/>
            </a:pPr>
            <a:r>
              <a:rPr lang="en" dirty="0">
                <a:solidFill>
                  <a:schemeClr val="tx1"/>
                </a:solidFill>
                <a:latin typeface="Consolas"/>
                <a:ea typeface="Consolas"/>
                <a:cs typeface="Consolas"/>
                <a:sym typeface="Consolas"/>
              </a:rPr>
              <a:t>Fail fast </a:t>
            </a:r>
            <a:r>
              <a:rPr lang="en" dirty="0">
                <a:latin typeface="Consolas"/>
                <a:ea typeface="Consolas"/>
                <a:cs typeface="Consolas"/>
                <a:sym typeface="Consolas"/>
              </a:rPr>
              <a:t>to the caller. </a:t>
            </a:r>
          </a:p>
          <a:p>
            <a:pPr lvl="0">
              <a:spcBef>
                <a:spcPts val="0"/>
              </a:spcBef>
              <a:buNone/>
            </a:pPr>
            <a:r>
              <a:rPr lang="en" dirty="0">
                <a:latin typeface="Consolas"/>
                <a:ea typeface="Consolas"/>
                <a:cs typeface="Consolas"/>
                <a:sym typeface="Consolas"/>
              </a:rPr>
              <a:t/>
            </a:r>
            <a:br>
              <a:rPr lang="en" dirty="0">
                <a:latin typeface="Consolas"/>
                <a:ea typeface="Consolas"/>
                <a:cs typeface="Consolas"/>
                <a:sym typeface="Consolas"/>
              </a:rPr>
            </a:br>
            <a:r>
              <a:rPr lang="en" dirty="0">
                <a:latin typeface="Consolas"/>
                <a:ea typeface="Consolas"/>
                <a:cs typeface="Consolas"/>
                <a:sym typeface="Consolas"/>
              </a:rPr>
              <a:t>Circuit Breaker addresses … ‘Whoa, that system is struggling / down.  Give it a break.  And don’t hang around waiting for an answer that’s </a:t>
            </a:r>
            <a:r>
              <a:rPr lang="en" dirty="0" smtClean="0">
                <a:latin typeface="Consolas"/>
                <a:ea typeface="Consolas"/>
                <a:cs typeface="Consolas"/>
                <a:sym typeface="Consolas"/>
              </a:rPr>
              <a:t>unlikely </a:t>
            </a:r>
            <a:r>
              <a:rPr lang="en" dirty="0">
                <a:latin typeface="Consolas"/>
                <a:ea typeface="Consolas"/>
                <a:cs typeface="Consolas"/>
                <a:sym typeface="Consolas"/>
              </a:rPr>
              <a:t>right now!’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Timeout</a:t>
            </a:r>
          </a:p>
        </p:txBody>
      </p:sp>
      <p:sp>
        <p:nvSpPr>
          <p:cNvPr id="120" name="Shape 120"/>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Timeout </a:t>
            </a:r>
            <a:r>
              <a:rPr lang="en">
                <a:latin typeface="Consolas"/>
                <a:ea typeface="Consolas"/>
                <a:cs typeface="Consolas"/>
                <a:sym typeface="Consolas"/>
              </a:rPr>
              <a:t>Stop waiting once you think an answer will not come</a:t>
            </a:r>
          </a:p>
          <a:p>
            <a:pPr lvl="0">
              <a:spcBef>
                <a:spcPts val="0"/>
              </a:spcBef>
              <a:buNone/>
            </a:pPr>
            <a:endParaRPr>
              <a:latin typeface="Consolas"/>
              <a:ea typeface="Consolas"/>
              <a:cs typeface="Consolas"/>
              <a:sym typeface="Consolas"/>
            </a:endParaRPr>
          </a:p>
          <a:p>
            <a:pPr lvl="0" rtl="0">
              <a:spcBef>
                <a:spcPts val="0"/>
              </a:spcBef>
              <a:buNone/>
            </a:pPr>
            <a:r>
              <a:rPr lang="en">
                <a:solidFill>
                  <a:schemeClr val="dk1"/>
                </a:solidFill>
                <a:latin typeface="Consolas"/>
                <a:ea typeface="Consolas"/>
                <a:cs typeface="Consolas"/>
                <a:sym typeface="Consolas"/>
              </a:rPr>
              <a:t>Optimistic mode</a:t>
            </a:r>
            <a:r>
              <a:rPr lang="en">
                <a:latin typeface="Consolas"/>
                <a:ea typeface="Consolas"/>
                <a:cs typeface="Consolas"/>
                <a:sym typeface="Consolas"/>
              </a:rPr>
              <a:t> Co-operative timeout via </a:t>
            </a:r>
            <a:r>
              <a:rPr lang="en">
                <a:solidFill>
                  <a:srgbClr val="22C430"/>
                </a:solidFill>
                <a:latin typeface="Consolas"/>
                <a:ea typeface="Consolas"/>
                <a:cs typeface="Consolas"/>
                <a:sym typeface="Consolas"/>
              </a:rPr>
              <a:t>CancellationToken</a:t>
            </a:r>
          </a:p>
          <a:p>
            <a:pPr lvl="0" rtl="0">
              <a:spcBef>
                <a:spcPts val="0"/>
              </a:spcBef>
              <a:buNone/>
            </a:pPr>
            <a:r>
              <a:rPr lang="en">
                <a:solidFill>
                  <a:schemeClr val="dk1"/>
                </a:solidFill>
                <a:latin typeface="Consolas"/>
                <a:ea typeface="Consolas"/>
                <a:cs typeface="Consolas"/>
                <a:sym typeface="Consolas"/>
              </a:rPr>
              <a:t>Pessimistic mode</a:t>
            </a:r>
            <a:r>
              <a:rPr lang="en">
                <a:latin typeface="Consolas"/>
                <a:ea typeface="Consolas"/>
                <a:cs typeface="Consolas"/>
                <a:sym typeface="Consolas"/>
              </a:rPr>
              <a:t> Enforces timeout (returns to caller) even when governed delegate doesn’t support timeouts/cancellation. </a:t>
            </a:r>
            <a:br>
              <a:rPr lang="en">
                <a:latin typeface="Consolas"/>
                <a:ea typeface="Consolas"/>
                <a:cs typeface="Consolas"/>
                <a:sym typeface="Consolas"/>
              </a:rPr>
            </a:br>
            <a:r>
              <a:rPr lang="en">
                <a:latin typeface="Consolas"/>
                <a:ea typeface="Consolas"/>
                <a:cs typeface="Consolas"/>
                <a:sym typeface="Consolas"/>
              </a:rPr>
              <a:t/>
            </a:r>
            <a:br>
              <a:rPr lang="en">
                <a:latin typeface="Consolas"/>
                <a:ea typeface="Consolas"/>
                <a:cs typeface="Consolas"/>
                <a:sym typeface="Consolas"/>
              </a:rPr>
            </a:br>
            <a:r>
              <a:rPr lang="en">
                <a:latin typeface="Consolas"/>
                <a:ea typeface="Consolas"/>
                <a:cs typeface="Consolas"/>
                <a:sym typeface="Consolas"/>
              </a:rPr>
              <a:t/>
            </a:r>
            <a:br>
              <a:rPr lang="en">
                <a:latin typeface="Consolas"/>
                <a:ea typeface="Consolas"/>
                <a:cs typeface="Consolas"/>
                <a:sym typeface="Consolas"/>
              </a:rPr>
            </a:br>
            <a:r>
              <a:rPr lang="en">
                <a:latin typeface="Consolas"/>
                <a:ea typeface="Consolas"/>
                <a:cs typeface="Consolas"/>
                <a:sym typeface="Consolas"/>
              </a:rPr>
              <a:t>Timeout ensures … calls can ‘walk away’ from a faulting downstream system, release blocked threads/connections etc.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Bulkhead Isolation</a:t>
            </a:r>
          </a:p>
        </p:txBody>
      </p:sp>
      <p:sp>
        <p:nvSpPr>
          <p:cNvPr id="126" name="Shape 126"/>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Bulkhead </a:t>
            </a:r>
            <a:r>
              <a:rPr lang="en">
                <a:latin typeface="Consolas"/>
                <a:ea typeface="Consolas"/>
                <a:cs typeface="Consolas"/>
                <a:sym typeface="Consolas"/>
              </a:rPr>
              <a:t>Prevents one operation from consuming more than its fair share of resources.</a:t>
            </a:r>
          </a:p>
          <a:p>
            <a:pPr marL="457200" lvl="0" indent="-228600" rtl="0">
              <a:spcBef>
                <a:spcPts val="0"/>
              </a:spcBef>
              <a:buFont typeface="Consolas"/>
              <a:buChar char="+"/>
            </a:pPr>
            <a:r>
              <a:rPr lang="en">
                <a:latin typeface="Consolas"/>
                <a:ea typeface="Consolas"/>
                <a:cs typeface="Consolas"/>
                <a:sym typeface="Consolas"/>
              </a:rPr>
              <a:t>Imagine one stream of calls starts faulting slowly... </a:t>
            </a:r>
          </a:p>
          <a:p>
            <a:pPr marL="457200" lvl="0" indent="-228600">
              <a:spcBef>
                <a:spcPts val="0"/>
              </a:spcBef>
              <a:buFont typeface="Consolas"/>
              <a:buChar char="+"/>
            </a:pPr>
            <a:r>
              <a:rPr lang="en">
                <a:latin typeface="Consolas"/>
                <a:ea typeface="Consolas"/>
                <a:cs typeface="Consolas"/>
                <a:sym typeface="Consolas"/>
              </a:rPr>
              <a:t>All threads in a caller could end up waiting on that system … until it starves the caller doing anything else.</a:t>
            </a:r>
          </a:p>
          <a:p>
            <a:pPr lvl="0">
              <a:spcBef>
                <a:spcPts val="0"/>
              </a:spcBef>
              <a:buNone/>
            </a:pPr>
            <a:r>
              <a:rPr lang="en">
                <a:latin typeface="Consolas"/>
                <a:ea typeface="Consolas"/>
                <a:cs typeface="Consolas"/>
                <a:sym typeface="Consolas"/>
              </a:rPr>
              <a:t>Bulkhead prevents this, by limiting the resources (threads) used by separate call streams.</a:t>
            </a:r>
          </a:p>
          <a:p>
            <a:pPr lvl="0" rtl="0">
              <a:spcBef>
                <a:spcPts val="0"/>
              </a:spcBef>
              <a:buNone/>
            </a:pPr>
            <a:r>
              <a:rPr lang="en">
                <a:latin typeface="Consolas"/>
                <a:ea typeface="Consolas"/>
                <a:cs typeface="Consolas"/>
                <a:sym typeface="Consolas"/>
              </a:rPr>
              <a:t>Bulkhead … ‘One fault shouldn’t sink the whole ship!’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Read-through </a:t>
            </a:r>
            <a:r>
              <a:rPr lang="en" dirty="0" smtClean="0">
                <a:solidFill>
                  <a:srgbClr val="FFF2CC"/>
                </a:solidFill>
                <a:latin typeface="Permanent Marker"/>
                <a:ea typeface="Permanent Marker"/>
                <a:cs typeface="Permanent Marker"/>
                <a:sym typeface="Permanent Marker"/>
              </a:rPr>
              <a:t>Cache</a:t>
            </a:r>
            <a:endParaRPr lang="en" dirty="0">
              <a:solidFill>
                <a:srgbClr val="FFF2CC"/>
              </a:solidFill>
              <a:latin typeface="Permanent Marker"/>
              <a:ea typeface="Permanent Marker"/>
              <a:cs typeface="Permanent Marker"/>
              <a:sym typeface="Permanent Marker"/>
            </a:endParaRPr>
          </a:p>
        </p:txBody>
      </p:sp>
      <p:sp>
        <p:nvSpPr>
          <p:cNvPr id="132" name="Shape 132"/>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Cache </a:t>
            </a:r>
            <a:r>
              <a:rPr lang="en" dirty="0">
                <a:latin typeface="Consolas"/>
                <a:ea typeface="Consolas"/>
                <a:cs typeface="Consolas"/>
                <a:sym typeface="Consolas"/>
              </a:rPr>
              <a:t>A certain proportion of calls will be duplicates.  Serve from cache if you can - reduce latency and save calls.</a:t>
            </a:r>
          </a:p>
          <a:p>
            <a:pPr marL="457200" lvl="0" indent="-228600" rtl="0">
              <a:spcBef>
                <a:spcPts val="0"/>
              </a:spcBef>
              <a:buFont typeface="Consolas"/>
              <a:buChar char="+"/>
            </a:pPr>
            <a:r>
              <a:rPr lang="en" dirty="0">
                <a:latin typeface="Consolas"/>
                <a:ea typeface="Consolas"/>
                <a:cs typeface="Consolas"/>
                <a:sym typeface="Consolas"/>
              </a:rPr>
              <a:t>Pluggable interface – simple to add any cache provider you </a:t>
            </a:r>
            <a:r>
              <a:rPr lang="en" dirty="0" smtClean="0">
                <a:latin typeface="Consolas"/>
                <a:ea typeface="Consolas"/>
                <a:cs typeface="Consolas"/>
                <a:sym typeface="Consolas"/>
              </a:rPr>
              <a:t>like</a:t>
            </a:r>
            <a:endParaRPr lang="en" dirty="0">
              <a:latin typeface="Consolas"/>
              <a:ea typeface="Consolas"/>
              <a:cs typeface="Consolas"/>
              <a:sym typeface="Consolas"/>
            </a:endParaRPr>
          </a:p>
          <a:p>
            <a:pPr marL="457200" lvl="0" indent="-228600" rtl="0">
              <a:spcBef>
                <a:spcPts val="0"/>
              </a:spcBef>
              <a:buFont typeface="Consolas"/>
              <a:buChar char="+"/>
            </a:pPr>
            <a:r>
              <a:rPr lang="en-GB" dirty="0">
                <a:latin typeface="Consolas"/>
                <a:ea typeface="Consolas"/>
                <a:cs typeface="Consolas"/>
                <a:sym typeface="Consolas"/>
              </a:rPr>
              <a:t>E</a:t>
            </a:r>
            <a:r>
              <a:rPr lang="en" dirty="0">
                <a:latin typeface="Consolas"/>
                <a:ea typeface="Consolas"/>
                <a:cs typeface="Consolas"/>
                <a:sym typeface="Consolas"/>
              </a:rPr>
              <a:t>g MemoryCache, Redis, Azure, Amazon </a:t>
            </a:r>
            <a:r>
              <a:rPr lang="en" dirty="0" smtClean="0">
                <a:latin typeface="Consolas"/>
                <a:ea typeface="Consolas"/>
                <a:cs typeface="Consolas"/>
                <a:sym typeface="Consolas"/>
              </a:rPr>
              <a:t>ElastiCache</a:t>
            </a:r>
            <a:r>
              <a:rPr lang="en" dirty="0">
                <a:latin typeface="Consolas"/>
                <a:ea typeface="Consolas"/>
                <a:cs typeface="Consolas"/>
                <a:sym typeface="Consolas"/>
              </a:rPr>
              <a:t>, </a:t>
            </a:r>
            <a:r>
              <a:rPr lang="en" dirty="0" smtClean="0">
                <a:latin typeface="Consolas"/>
                <a:ea typeface="Consolas"/>
                <a:cs typeface="Consolas"/>
                <a:sym typeface="Consolas"/>
              </a:rPr>
              <a:t>etc</a:t>
            </a:r>
          </a:p>
          <a:p>
            <a:pPr marL="457200" lvl="0" indent="-228600" rtl="0">
              <a:spcBef>
                <a:spcPts val="0"/>
              </a:spcBef>
              <a:buFont typeface="Consolas"/>
              <a:buChar char="+"/>
            </a:pPr>
            <a:r>
              <a:rPr lang="en" dirty="0" smtClean="0">
                <a:latin typeface="Consolas"/>
                <a:ea typeface="Consolas"/>
                <a:cs typeface="Consolas"/>
                <a:sym typeface="Consolas"/>
              </a:rPr>
              <a:t>Extension point for serialization/deserialization</a:t>
            </a:r>
          </a:p>
          <a:p>
            <a:pPr lvl="0" rtl="0">
              <a:spcBef>
                <a:spcPts val="0"/>
              </a:spcBef>
              <a:buNone/>
            </a:pPr>
            <a:r>
              <a:rPr lang="en" dirty="0" smtClean="0">
                <a:latin typeface="Consolas"/>
                <a:ea typeface="Consolas"/>
                <a:cs typeface="Consolas"/>
                <a:sym typeface="Consolas"/>
              </a:rPr>
              <a:t>Cache </a:t>
            </a:r>
            <a:r>
              <a:rPr lang="en" dirty="0">
                <a:latin typeface="Consolas"/>
                <a:ea typeface="Consolas"/>
                <a:cs typeface="Consolas"/>
                <a:sym typeface="Consolas"/>
              </a:rPr>
              <a:t>addresses … ‘You’ve asked that one before!’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Fallback</a:t>
            </a:r>
          </a:p>
        </p:txBody>
      </p:sp>
      <p:sp>
        <p:nvSpPr>
          <p:cNvPr id="138" name="Shape 138"/>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rtl="0">
              <a:spcBef>
                <a:spcPts val="0"/>
              </a:spcBef>
              <a:buNone/>
            </a:pPr>
            <a:r>
              <a:rPr lang="en">
                <a:solidFill>
                  <a:schemeClr val="dk1"/>
                </a:solidFill>
                <a:latin typeface="Consolas"/>
                <a:ea typeface="Consolas"/>
                <a:cs typeface="Consolas"/>
                <a:sym typeface="Consolas"/>
              </a:rPr>
              <a:t>Fallback </a:t>
            </a:r>
            <a:r>
              <a:rPr lang="en">
                <a:latin typeface="Consolas"/>
                <a:ea typeface="Consolas"/>
                <a:cs typeface="Consolas"/>
                <a:sym typeface="Consolas"/>
              </a:rPr>
              <a:t>Specifies a substitute value to provide (or action to run) when an operation still fails.</a:t>
            </a:r>
          </a:p>
          <a:p>
            <a:pPr lvl="0" rtl="0">
              <a:spcBef>
                <a:spcPts val="0"/>
              </a:spcBef>
              <a:buNone/>
            </a:pPr>
            <a:r>
              <a:rPr lang="en">
                <a:latin typeface="Consolas"/>
                <a:ea typeface="Consolas"/>
                <a:cs typeface="Consolas"/>
                <a:sym typeface="Consolas"/>
              </a:rPr>
              <a:t/>
            </a:r>
            <a:br>
              <a:rPr lang="en">
                <a:latin typeface="Consolas"/>
                <a:ea typeface="Consolas"/>
                <a:cs typeface="Consolas"/>
                <a:sym typeface="Consolas"/>
              </a:rPr>
            </a:br>
            <a:endParaRPr lang="en">
              <a:latin typeface="Consolas"/>
              <a:ea typeface="Consolas"/>
              <a:cs typeface="Consolas"/>
              <a:sym typeface="Consolas"/>
            </a:endParaRPr>
          </a:p>
          <a:p>
            <a:pPr lvl="0" rtl="0">
              <a:spcBef>
                <a:spcPts val="0"/>
              </a:spcBef>
              <a:buNone/>
            </a:pPr>
            <a:r>
              <a:rPr lang="en">
                <a:latin typeface="Consolas"/>
                <a:ea typeface="Consolas"/>
                <a:cs typeface="Consolas"/>
                <a:sym typeface="Consolas"/>
              </a:rPr>
              <a:t>Fallback addresses … ‘Failures will occur … prepare how you will respond when that happens’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Wrap</a:t>
            </a:r>
          </a:p>
        </p:txBody>
      </p:sp>
      <p:sp>
        <p:nvSpPr>
          <p:cNvPr id="144" name="Shape 14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PolicyWrap </a:t>
            </a:r>
            <a:r>
              <a:rPr lang="en">
                <a:latin typeface="Consolas"/>
                <a:ea typeface="Consolas"/>
                <a:cs typeface="Consolas"/>
                <a:sym typeface="Consolas"/>
              </a:rPr>
              <a:t>Combine any of the previous strategies into one concise policy.</a:t>
            </a:r>
          </a:p>
          <a:p>
            <a:pPr lvl="0">
              <a:spcBef>
                <a:spcPts val="0"/>
              </a:spcBef>
              <a:buNone/>
            </a:pPr>
            <a:endParaRPr>
              <a:latin typeface="Consolas"/>
              <a:ea typeface="Consolas"/>
              <a:cs typeface="Consolas"/>
              <a:sym typeface="Consolas"/>
            </a:endParaRPr>
          </a:p>
          <a:p>
            <a:pPr lvl="0" rtl="0">
              <a:lnSpc>
                <a:spcPct val="100000"/>
              </a:lnSpc>
              <a:spcBef>
                <a:spcPts val="0"/>
              </a:spcBef>
              <a:buNone/>
            </a:pPr>
            <a:r>
              <a:rPr lang="en">
                <a:solidFill>
                  <a:srgbClr val="3BB4FF"/>
                </a:solidFill>
                <a:latin typeface="Consolas"/>
                <a:ea typeface="Consolas"/>
                <a:cs typeface="Consolas"/>
                <a:sym typeface="Consolas"/>
              </a:rPr>
              <a:t>PolicyWrap </a:t>
            </a:r>
            <a:r>
              <a:rPr lang="en">
                <a:solidFill>
                  <a:schemeClr val="dk1"/>
                </a:solidFill>
                <a:latin typeface="Consolas"/>
                <a:ea typeface="Consolas"/>
                <a:cs typeface="Consolas"/>
                <a:sym typeface="Consolas"/>
              </a:rPr>
              <a:t>myResilience =</a:t>
            </a:r>
            <a:r>
              <a:rPr lang="en">
                <a:latin typeface="Consolas"/>
                <a:ea typeface="Consolas"/>
                <a:cs typeface="Consolas"/>
                <a:sym typeface="Consolas"/>
              </a:rPr>
              <a:t> </a:t>
            </a:r>
          </a:p>
          <a:p>
            <a:pPr lvl="0" indent="457200">
              <a:lnSpc>
                <a:spcPct val="100000"/>
              </a:lnSpc>
              <a:spcBef>
                <a:spcPts val="0"/>
              </a:spcBef>
              <a:buNone/>
            </a:pPr>
            <a:r>
              <a:rPr lang="en">
                <a:solidFill>
                  <a:srgbClr val="22C430"/>
                </a:solidFill>
                <a:latin typeface="Consolas"/>
                <a:ea typeface="Consolas"/>
                <a:cs typeface="Consolas"/>
                <a:sym typeface="Consolas"/>
              </a:rPr>
              <a:t>Policy.Wrap</a:t>
            </a:r>
            <a:r>
              <a:rPr lang="en">
                <a:solidFill>
                  <a:srgbClr val="FFFFFF"/>
                </a:solidFill>
                <a:latin typeface="Consolas"/>
                <a:ea typeface="Consolas"/>
                <a:cs typeface="Consolas"/>
                <a:sym typeface="Consolas"/>
              </a:rPr>
              <a:t>(fallback, </a:t>
            </a:r>
            <a:r>
              <a:rPr lang="en">
                <a:solidFill>
                  <a:schemeClr val="dk1"/>
                </a:solidFill>
                <a:latin typeface="Consolas"/>
                <a:ea typeface="Consolas"/>
                <a:cs typeface="Consolas"/>
                <a:sym typeface="Consolas"/>
              </a:rPr>
              <a:t>retry, breaker, timeout</a:t>
            </a:r>
            <a:r>
              <a:rPr lang="en">
                <a:solidFill>
                  <a:srgbClr val="FFFFFF"/>
                </a:solidFill>
                <a:latin typeface="Consolas"/>
                <a:ea typeface="Consolas"/>
                <a:cs typeface="Consolas"/>
                <a:sym typeface="Consolas"/>
              </a:rPr>
              <a:t>);</a:t>
            </a:r>
          </a:p>
          <a:p>
            <a:pPr lvl="0" rtl="0">
              <a:lnSpc>
                <a:spcPct val="100000"/>
              </a:lnSpc>
              <a:spcBef>
                <a:spcPts val="0"/>
              </a:spcBef>
              <a:buNone/>
            </a:pPr>
            <a:endParaRPr>
              <a:solidFill>
                <a:schemeClr val="dk1"/>
              </a:solidFill>
              <a:latin typeface="Consolas"/>
              <a:ea typeface="Consolas"/>
              <a:cs typeface="Consolas"/>
              <a:sym typeface="Consolas"/>
            </a:endParaRPr>
          </a:p>
          <a:p>
            <a:pPr lvl="0">
              <a:lnSpc>
                <a:spcPct val="100000"/>
              </a:lnSpc>
              <a:spcBef>
                <a:spcPts val="0"/>
              </a:spcBef>
              <a:buNone/>
            </a:pPr>
            <a:r>
              <a:rPr lang="en">
                <a:solidFill>
                  <a:schemeClr val="dk1"/>
                </a:solidFill>
                <a:latin typeface="Consolas"/>
                <a:ea typeface="Consolas"/>
                <a:cs typeface="Consolas"/>
                <a:sym typeface="Consolas"/>
              </a:rPr>
              <a:t>myResilience.Execute(() =&gt; DoSomething());</a:t>
            </a:r>
          </a:p>
          <a:p>
            <a:pPr lvl="0">
              <a:spcBef>
                <a:spcPts val="0"/>
              </a:spcBef>
              <a:buNone/>
            </a:pPr>
            <a:endParaRPr>
              <a:solidFill>
                <a:schemeClr val="dk1"/>
              </a:solidFill>
              <a:latin typeface="Consolas"/>
              <a:ea typeface="Consolas"/>
              <a:cs typeface="Consolas"/>
              <a:sym typeface="Consolas"/>
            </a:endParaRPr>
          </a:p>
          <a:p>
            <a:pPr lvl="0" rtl="0">
              <a:spcBef>
                <a:spcPts val="0"/>
              </a:spcBef>
              <a:buNone/>
            </a:pP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155875" y="-659824"/>
            <a:ext cx="9732825" cy="665252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Basics</a:t>
            </a:r>
          </a:p>
          <a:p>
            <a:pPr lvl="0">
              <a:spcBef>
                <a:spcPts val="0"/>
              </a:spcBef>
              <a:buNone/>
            </a:pPr>
            <a:endParaRPr/>
          </a:p>
        </p:txBody>
      </p:sp>
      <p:sp>
        <p:nvSpPr>
          <p:cNvPr id="150" name="Shape 150"/>
          <p:cNvSpPr txBox="1">
            <a:spLocks noGrp="1"/>
          </p:cNvSpPr>
          <p:nvPr>
            <p:ph type="body" idx="1"/>
          </p:nvPr>
        </p:nvSpPr>
        <p:spPr>
          <a:xfrm>
            <a:off x="1059449" y="1152475"/>
            <a:ext cx="7773000" cy="3416400"/>
          </a:xfrm>
          <a:prstGeom prst="rect">
            <a:avLst/>
          </a:prstGeom>
        </p:spPr>
        <p:txBody>
          <a:bodyPr lIns="91425" tIns="91425" rIns="91425" bIns="91425" anchor="t" anchorCtr="0">
            <a:noAutofit/>
          </a:bodyPr>
          <a:lstStyle/>
          <a:p>
            <a:pPr lvl="0" rtl="0">
              <a:spcBef>
                <a:spcPts val="0"/>
              </a:spcBef>
              <a:buNone/>
            </a:pPr>
            <a:r>
              <a:rPr lang="en">
                <a:latin typeface="Consolas"/>
                <a:ea typeface="Consolas"/>
                <a:cs typeface="Consolas"/>
                <a:sym typeface="Consolas"/>
              </a:rPr>
              <a:t>Define how transient exceptions should be handled</a:t>
            </a:r>
          </a:p>
          <a:p>
            <a:pPr lvl="0">
              <a:spcBef>
                <a:spcPts val="0"/>
              </a:spcBef>
              <a:buNone/>
            </a:pPr>
            <a:r>
              <a:rPr lang="en">
                <a:latin typeface="Consolas"/>
                <a:ea typeface="Consolas"/>
                <a:cs typeface="Consolas"/>
                <a:sym typeface="Consolas"/>
              </a:rPr>
              <a:t>Fluent and concise</a:t>
            </a:r>
          </a:p>
          <a:p>
            <a:pPr lvl="0">
              <a:spcBef>
                <a:spcPts val="0"/>
              </a:spcBef>
              <a:buNone/>
            </a:pPr>
            <a:r>
              <a:rPr lang="en">
                <a:latin typeface="Consolas"/>
                <a:ea typeface="Consolas"/>
                <a:cs typeface="Consolas"/>
                <a:sym typeface="Consolas"/>
              </a:rPr>
              <a:t>Thread-safe</a:t>
            </a:r>
          </a:p>
          <a:p>
            <a:pPr lvl="0" rtl="0">
              <a:spcBef>
                <a:spcPts val="0"/>
              </a:spcBef>
              <a:buNone/>
            </a:pPr>
            <a:r>
              <a:rPr lang="en">
                <a:latin typeface="Consolas"/>
                <a:ea typeface="Consolas"/>
                <a:cs typeface="Consolas"/>
                <a:sym typeface="Consolas"/>
              </a:rPr>
              <a:t>Reusable across call sites</a:t>
            </a:r>
          </a:p>
          <a:p>
            <a:pPr lvl="0">
              <a:spcBef>
                <a:spcPts val="0"/>
              </a:spcBef>
              <a:buNone/>
            </a:pPr>
            <a:r>
              <a:rPr lang="en">
                <a:latin typeface="Consolas"/>
                <a:ea typeface="Consolas"/>
                <a:cs typeface="Consolas"/>
                <a:sym typeface="Consolas"/>
              </a:rPr>
              <a:t>Sync and async</a:t>
            </a:r>
          </a:p>
          <a:p>
            <a:pPr lvl="0">
              <a:spcBef>
                <a:spcPts val="0"/>
              </a:spcBef>
              <a:buNone/>
            </a:pPr>
            <a:r>
              <a:rPr lang="en">
                <a:latin typeface="Consolas"/>
                <a:ea typeface="Consolas"/>
                <a:cs typeface="Consolas"/>
                <a:sym typeface="Consolas"/>
              </a:rPr>
              <a:t>Chain policies together</a:t>
            </a:r>
          </a:p>
          <a:p>
            <a:pPr lvl="0">
              <a:spcBef>
                <a:spcPts val="0"/>
              </a:spcBef>
              <a:buNone/>
            </a:pPr>
            <a:r>
              <a:rPr lang="en">
                <a:latin typeface="Consolas"/>
                <a:ea typeface="Consolas"/>
                <a:cs typeface="Consolas"/>
                <a:sym typeface="Consolas"/>
              </a:rPr>
              <a:t>Apply to any </a:t>
            </a:r>
            <a:r>
              <a:rPr lang="en">
                <a:solidFill>
                  <a:schemeClr val="dk1"/>
                </a:solidFill>
                <a:latin typeface="Consolas"/>
                <a:ea typeface="Consolas"/>
                <a:cs typeface="Consolas"/>
                <a:sym typeface="Consolas"/>
              </a:rPr>
              <a:t>Action</a:t>
            </a:r>
            <a:r>
              <a:rPr lang="en">
                <a:latin typeface="Consolas"/>
                <a:ea typeface="Consolas"/>
                <a:cs typeface="Consolas"/>
                <a:sym typeface="Consolas"/>
              </a:rPr>
              <a:t> or </a:t>
            </a:r>
            <a:r>
              <a:rPr lang="en">
                <a:solidFill>
                  <a:schemeClr val="dk1"/>
                </a:solidFill>
                <a:latin typeface="Consolas"/>
                <a:ea typeface="Consolas"/>
                <a:cs typeface="Consolas"/>
                <a:sym typeface="Consolas"/>
              </a:rPr>
              <a:t>Func </a:t>
            </a:r>
            <a:r>
              <a:rPr lang="en">
                <a:latin typeface="Consolas"/>
                <a:ea typeface="Consolas"/>
                <a:cs typeface="Consolas"/>
                <a:sym typeface="Consolas"/>
              </a:rPr>
              <a:t>(service calls, data stores, web requests, mobile connectivity)</a:t>
            </a:r>
          </a:p>
          <a:p>
            <a:pPr lvl="0">
              <a:spcBef>
                <a:spcPts val="0"/>
              </a:spcBef>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Demos</a:t>
            </a:r>
          </a:p>
        </p:txBody>
      </p:sp>
      <p:sp>
        <p:nvSpPr>
          <p:cNvPr id="156" name="Shape 156"/>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rtl="0">
              <a:spcBef>
                <a:spcPts val="0"/>
              </a:spcBef>
              <a:buNone/>
            </a:pPr>
            <a:r>
              <a:rPr lang="en" sz="2400" u="sng">
                <a:solidFill>
                  <a:schemeClr val="accent5"/>
                </a:solidFill>
                <a:latin typeface="Consolas"/>
                <a:ea typeface="Consolas"/>
                <a:cs typeface="Consolas"/>
                <a:sym typeface="Consolas"/>
              </a:rPr>
              <a:t>https://github.com/App-vNext/Polly-Samples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0"/>
        <p:cNvGrpSpPr/>
        <p:nvPr/>
      </p:nvGrpSpPr>
      <p:grpSpPr>
        <a:xfrm>
          <a:off x="0" y="0"/>
          <a:ext cx="0" cy="0"/>
          <a:chOff x="0" y="0"/>
          <a:chExt cx="0" cy="0"/>
        </a:xfrm>
      </p:grpSpPr>
      <p:pic>
        <p:nvPicPr>
          <p:cNvPr id="161" name="Shape 161"/>
          <p:cNvPicPr preferRelativeResize="0"/>
          <p:nvPr/>
        </p:nvPicPr>
        <p:blipFill>
          <a:blip r:embed="rId3">
            <a:alphaModFix/>
          </a:blip>
          <a:stretch>
            <a:fillRect/>
          </a:stretch>
        </p:blipFill>
        <p:spPr>
          <a:xfrm>
            <a:off x="187051" y="0"/>
            <a:ext cx="8769897"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multiple exception types </a:t>
            </a:r>
            <a:r>
              <a:rPr lang="en" dirty="0">
                <a:latin typeface="Consolas"/>
                <a:ea typeface="Consolas"/>
                <a:cs typeface="Consolas"/>
                <a:sym typeface="Consolas"/>
              </a:rPr>
              <a:t>in one policy; filter exceptions handled: </a:t>
            </a: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policy = </a:t>
            </a:r>
            <a:r>
              <a:rPr lang="en" dirty="0" smtClean="0">
                <a:solidFill>
                  <a:srgbClr val="22C430"/>
                </a:solidFill>
                <a:latin typeface="Consolas"/>
                <a:ea typeface="Consolas"/>
                <a:cs typeface="Consolas"/>
                <a:sym typeface="Consolas"/>
              </a:rPr>
              <a:t>Policy</a:t>
            </a:r>
            <a:br>
              <a:rPr lang="en" dirty="0" smtClean="0">
                <a:solidFill>
                  <a:srgbClr val="22C430"/>
                </a:solidFill>
                <a:latin typeface="Consolas"/>
                <a:ea typeface="Consolas"/>
                <a:cs typeface="Consolas"/>
                <a:sym typeface="Consolas"/>
              </a:rPr>
            </a:br>
            <a:r>
              <a:rPr lang="en" dirty="0" smtClean="0">
                <a:solidFill>
                  <a:srgbClr val="22C430"/>
                </a:solidFill>
                <a:latin typeface="Consolas"/>
                <a:ea typeface="Consolas"/>
                <a:cs typeface="Consolas"/>
                <a:sym typeface="Consolas"/>
              </a:rPr>
              <a:t>	</a:t>
            </a:r>
            <a:r>
              <a:rPr lang="en" dirty="0" smtClean="0">
                <a:solidFill>
                  <a:schemeClr val="dk1"/>
                </a:solidFill>
                <a:latin typeface="Consolas"/>
                <a:ea typeface="Consolas"/>
                <a:cs typeface="Consolas"/>
                <a:sym typeface="Consolas"/>
              </a:rPr>
              <a:t>.</a:t>
            </a:r>
            <a:r>
              <a:rPr lang="en" dirty="0">
                <a:solidFill>
                  <a:schemeClr val="dk1"/>
                </a:solidFill>
                <a:latin typeface="Consolas"/>
                <a:ea typeface="Consolas"/>
                <a:cs typeface="Consolas"/>
                <a:sym typeface="Consolas"/>
              </a:rPr>
              <a:t>Handle&lt;</a:t>
            </a:r>
            <a:r>
              <a:rPr lang="en" dirty="0">
                <a:solidFill>
                  <a:srgbClr val="22C430"/>
                </a:solidFill>
                <a:latin typeface="Consolas"/>
                <a:ea typeface="Consolas"/>
                <a:cs typeface="Consolas"/>
                <a:sym typeface="Consolas"/>
              </a:rPr>
              <a:t>SqlException</a:t>
            </a:r>
            <a:r>
              <a:rPr lang="en" dirty="0">
                <a:solidFill>
                  <a:schemeClr val="dk1"/>
                </a:solidFill>
                <a:latin typeface="Consolas"/>
                <a:ea typeface="Consolas"/>
                <a:cs typeface="Consolas"/>
                <a:sym typeface="Consolas"/>
              </a:rPr>
              <a:t>&gt;(ex =&gt; </a:t>
            </a:r>
            <a:r>
              <a:rPr lang="en" dirty="0">
                <a:solidFill>
                  <a:srgbClr val="22C430"/>
                </a:solidFill>
                <a:latin typeface="Consolas"/>
                <a:ea typeface="Consolas"/>
                <a:cs typeface="Consolas"/>
                <a:sym typeface="Consolas"/>
              </a:rPr>
              <a:t>ex.Number == 1205</a:t>
            </a:r>
            <a:r>
              <a:rPr lang="en" dirty="0" smtClean="0">
                <a:solidFill>
                  <a:schemeClr val="dk1"/>
                </a:solidFill>
                <a:latin typeface="Consolas"/>
                <a:ea typeface="Consolas"/>
                <a:cs typeface="Consolas"/>
                <a:sym typeface="Consolas"/>
              </a:rPr>
              <a:t>)</a:t>
            </a:r>
            <a:r>
              <a:rPr lang="en" dirty="0">
                <a:solidFill>
                  <a:schemeClr val="dk1"/>
                </a:solidFill>
                <a:latin typeface="Consolas"/>
                <a:ea typeface="Consolas"/>
                <a:cs typeface="Consolas"/>
                <a:sym typeface="Consolas"/>
              </a:rPr>
              <a:t>	.Or&lt;</a:t>
            </a:r>
            <a:r>
              <a:rPr lang="en" dirty="0">
                <a:solidFill>
                  <a:srgbClr val="22C430"/>
                </a:solidFill>
                <a:latin typeface="Consolas"/>
                <a:ea typeface="Consolas"/>
                <a:cs typeface="Consolas"/>
                <a:sym typeface="Consolas"/>
              </a:rPr>
              <a:t>TimeoutException</a:t>
            </a:r>
            <a:r>
              <a:rPr lang="en" dirty="0">
                <a:solidFill>
                  <a:schemeClr val="dk1"/>
                </a:solidFill>
                <a:latin typeface="Consolas"/>
                <a:ea typeface="Consolas"/>
                <a:cs typeface="Consolas"/>
                <a:sym typeface="Consolas"/>
              </a:rPr>
              <a:t>&gt;() </a:t>
            </a:r>
            <a:br>
              <a:rPr lang="en" dirty="0">
                <a:solidFill>
                  <a:schemeClr val="dk1"/>
                </a:solidFill>
                <a:latin typeface="Consolas"/>
                <a:ea typeface="Consolas"/>
                <a:cs typeface="Consolas"/>
                <a:sym typeface="Consolas"/>
              </a:rPr>
            </a:br>
            <a:r>
              <a:rPr lang="en" dirty="0" smtClean="0">
                <a:solidFill>
                  <a:schemeClr val="dk1"/>
                </a:solidFill>
                <a:latin typeface="Consolas"/>
                <a:ea typeface="Consolas"/>
                <a:cs typeface="Consolas"/>
                <a:sym typeface="Consolas"/>
              </a:rPr>
              <a:t>	.</a:t>
            </a:r>
            <a:r>
              <a:rPr lang="en" dirty="0">
                <a:solidFill>
                  <a:schemeClr val="dk1"/>
                </a:solidFill>
                <a:latin typeface="Consolas"/>
                <a:ea typeface="Consolas"/>
                <a:cs typeface="Consolas"/>
                <a:sym typeface="Consolas"/>
              </a:rPr>
              <a:t>RetryAsync(3);</a:t>
            </a:r>
          </a:p>
          <a:p>
            <a:pPr lvl="0">
              <a:spcBef>
                <a:spcPts val="0"/>
              </a:spcBef>
              <a:buNone/>
            </a:pPr>
            <a:endParaRPr dirty="0" smtClean="0"/>
          </a:p>
          <a:p>
            <a:pPr lvl="0">
              <a:spcBef>
                <a:spcPts val="0"/>
              </a:spcBef>
              <a:buNone/>
            </a:pPr>
            <a:r>
              <a:rPr lang="en" dirty="0" smtClean="0">
                <a:solidFill>
                  <a:schemeClr val="tx1"/>
                </a:solidFill>
                <a:latin typeface="Consolas"/>
                <a:ea typeface="Consolas"/>
                <a:cs typeface="Consolas"/>
                <a:sym typeface="Consolas"/>
              </a:rPr>
              <a:t>Register </a:t>
            </a:r>
            <a:r>
              <a:rPr lang="en" dirty="0">
                <a:solidFill>
                  <a:schemeClr val="tx1"/>
                </a:solidFill>
                <a:latin typeface="Consolas"/>
                <a:ea typeface="Consolas"/>
                <a:cs typeface="Consolas"/>
                <a:sym typeface="Consolas"/>
              </a:rPr>
              <a:t>delegates </a:t>
            </a:r>
            <a:r>
              <a:rPr lang="en" dirty="0">
                <a:latin typeface="Consolas"/>
                <a:ea typeface="Consolas"/>
                <a:cs typeface="Consolas"/>
                <a:sym typeface="Consolas"/>
              </a:rPr>
              <a:t>(onRetry, onBreak etc) to capture policy events, eg for logging.</a:t>
            </a:r>
          </a:p>
          <a:p>
            <a:pPr lvl="0">
              <a:spcBef>
                <a:spcPts val="0"/>
              </a:spcBef>
              <a:buNone/>
            </a:pPr>
            <a:endParaRPr dirty="0"/>
          </a:p>
          <a:p>
            <a:pPr lvl="0">
              <a:spcBef>
                <a:spcPts val="0"/>
              </a:spcBef>
              <a:buNone/>
            </a:pP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both exceptions and return values</a:t>
            </a:r>
            <a:r>
              <a:rPr lang="en-US" dirty="0">
                <a:latin typeface="Consolas"/>
                <a:ea typeface="Consolas"/>
                <a:cs typeface="Consolas"/>
                <a:sym typeface="Consolas"/>
              </a:rPr>
              <a:t> within the same </a:t>
            </a:r>
            <a:r>
              <a:rPr lang="en-US" dirty="0" smtClean="0">
                <a:latin typeface="Consolas"/>
                <a:ea typeface="Consolas"/>
                <a:cs typeface="Consolas"/>
                <a:sym typeface="Consolas"/>
              </a:rPr>
              <a:t>policy.</a:t>
            </a:r>
          </a:p>
          <a:p>
            <a:pPr lvl="0">
              <a:spcBef>
                <a:spcPts val="0"/>
              </a:spcBef>
              <a:buNone/>
            </a:pPr>
            <a:r>
              <a:rPr lang="en-US" dirty="0" smtClean="0">
                <a:latin typeface="Consolas"/>
                <a:ea typeface="Consolas"/>
                <a:cs typeface="Consolas"/>
                <a:sym typeface="Consolas"/>
              </a:rPr>
              <a:t>Ideal for </a:t>
            </a:r>
            <a:r>
              <a:rPr lang="en-US" dirty="0" err="1" smtClean="0">
                <a:latin typeface="Consolas"/>
                <a:ea typeface="Consolas"/>
                <a:cs typeface="Consolas"/>
                <a:sym typeface="Consolas"/>
              </a:rPr>
              <a:t>HttpClient</a:t>
            </a:r>
            <a:r>
              <a:rPr lang="en" dirty="0" smtClean="0">
                <a:latin typeface="Consolas"/>
                <a:ea typeface="Consolas"/>
                <a:cs typeface="Consolas"/>
                <a:sym typeface="Consolas"/>
              </a:rPr>
              <a:t>: </a:t>
            </a:r>
            <a:endParaRPr lang="en" dirty="0">
              <a:latin typeface="Consolas"/>
              <a:ea typeface="Consolas"/>
              <a:cs typeface="Consolas"/>
              <a:sym typeface="Consolas"/>
            </a:endParaRPr>
          </a:p>
          <a:p>
            <a:pPr lvl="0"/>
            <a:r>
              <a:rPr lang="en" dirty="0" smtClean="0">
                <a:solidFill>
                  <a:srgbClr val="3BB4FF"/>
                </a:solidFill>
                <a:latin typeface="Consolas"/>
                <a:ea typeface="Consolas"/>
                <a:cs typeface="Consolas"/>
                <a:sym typeface="Consolas"/>
              </a:rPr>
              <a:t>var </a:t>
            </a:r>
            <a:r>
              <a:rPr lang="en" dirty="0" smtClean="0">
                <a:solidFill>
                  <a:schemeClr val="dk1"/>
                </a:solidFill>
                <a:latin typeface="Consolas"/>
                <a:ea typeface="Consolas"/>
                <a:cs typeface="Consolas"/>
                <a:sym typeface="Consolas"/>
              </a:rPr>
              <a:t>httpPolicy </a:t>
            </a:r>
            <a:r>
              <a:rPr lang="en" dirty="0">
                <a:solidFill>
                  <a:schemeClr val="dk1"/>
                </a:solidFill>
                <a:latin typeface="Consolas"/>
                <a:ea typeface="Consolas"/>
                <a:cs typeface="Consolas"/>
                <a:sym typeface="Consolas"/>
              </a:rPr>
              <a:t>= </a:t>
            </a:r>
            <a:r>
              <a:rPr lang="en" dirty="0" smtClean="0">
                <a:solidFill>
                  <a:srgbClr val="22C430"/>
                </a:solidFill>
                <a:latin typeface="Consolas"/>
                <a:ea typeface="Consolas"/>
                <a:cs typeface="Consolas"/>
                <a:sym typeface="Consolas"/>
              </a:rPr>
              <a:t>Policy</a:t>
            </a:r>
            <a:br>
              <a:rPr lang="en" dirty="0" smtClean="0">
                <a:solidFill>
                  <a:srgbClr val="22C430"/>
                </a:solidFill>
                <a:latin typeface="Consolas"/>
                <a:ea typeface="Consolas"/>
                <a:cs typeface="Consolas"/>
                <a:sym typeface="Consolas"/>
              </a:rPr>
            </a:br>
            <a:r>
              <a:rPr lang="en" dirty="0" smtClean="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smtClean="0">
                <a:solidFill>
                  <a:srgbClr val="22C430"/>
                </a:solidFill>
                <a:latin typeface="Consolas"/>
                <a:ea typeface="Consolas"/>
                <a:cs typeface="Consolas"/>
                <a:sym typeface="Consolas"/>
              </a:rPr>
              <a:t>HttpRequestException</a:t>
            </a:r>
            <a:r>
              <a:rPr lang="en" dirty="0" smtClean="0">
                <a:solidFill>
                  <a:schemeClr val="dk1"/>
                </a:solidFill>
                <a:latin typeface="Consolas"/>
                <a:ea typeface="Consolas"/>
                <a:cs typeface="Consolas"/>
                <a:sym typeface="Consolas"/>
              </a:rPr>
              <a:t>&gt;()</a:t>
            </a:r>
            <a:br>
              <a:rPr lang="en" dirty="0" smtClean="0">
                <a:solidFill>
                  <a:schemeClr val="dk1"/>
                </a:solidFill>
                <a:latin typeface="Consolas"/>
                <a:ea typeface="Consolas"/>
                <a:cs typeface="Consolas"/>
                <a:sym typeface="Consolas"/>
              </a:rPr>
            </a:br>
            <a:r>
              <a:rPr lang="en" dirty="0" smtClean="0">
                <a:solidFill>
                  <a:schemeClr val="dk1"/>
                </a:solidFill>
                <a:latin typeface="Consolas"/>
                <a:ea typeface="Consolas"/>
                <a:cs typeface="Consolas"/>
                <a:sym typeface="Consolas"/>
              </a:rPr>
              <a:t>    </a:t>
            </a:r>
            <a:r>
              <a:rPr lang="en" dirty="0">
                <a:solidFill>
                  <a:schemeClr val="dk1"/>
                </a:solidFill>
                <a:latin typeface="Consolas"/>
                <a:ea typeface="Consolas"/>
                <a:cs typeface="Consolas"/>
                <a:sym typeface="Consolas"/>
              </a:rPr>
              <a:t>.Or</a:t>
            </a:r>
            <a:r>
              <a:rPr lang="en-US" dirty="0">
                <a:solidFill>
                  <a:schemeClr val="dk1"/>
                </a:solidFill>
                <a:latin typeface="Consolas"/>
                <a:ea typeface="Consolas"/>
                <a:cs typeface="Consolas"/>
                <a:sym typeface="Consolas"/>
              </a:rPr>
              <a:t>Result</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 dirty="0">
                <a:solidFill>
                  <a:schemeClr val="dk1"/>
                </a:solidFill>
                <a:latin typeface="Consolas"/>
                <a:ea typeface="Consolas"/>
                <a:cs typeface="Consolas"/>
                <a:sym typeface="Consolas"/>
              </a:rPr>
              <a:t>&gt;(</a:t>
            </a:r>
            <a:r>
              <a:rPr lang="pt-BR" dirty="0">
                <a:solidFill>
                  <a:schemeClr val="tx1"/>
                </a:solidFill>
                <a:latin typeface="Consolas"/>
                <a:ea typeface="Consolas"/>
                <a:cs typeface="Consolas"/>
                <a:sym typeface="Consolas"/>
              </a:rPr>
              <a:t>r =&gt; </a:t>
            </a:r>
            <a:r>
              <a:rPr lang="pt-BR" dirty="0" smtClean="0">
                <a:solidFill>
                  <a:schemeClr val="tx1"/>
                </a:solidFill>
                <a:latin typeface="Consolas"/>
                <a:ea typeface="Consolas"/>
                <a:cs typeface="Consolas"/>
                <a:sym typeface="Consolas"/>
              </a:rPr>
              <a:t>r.StatusCode </a:t>
            </a:r>
            <a:r>
              <a:rPr lang="pt-BR" dirty="0" smtClean="0">
                <a:solidFill>
                  <a:schemeClr val="dk1"/>
                </a:solidFill>
                <a:latin typeface="Consolas"/>
                <a:ea typeface="Consolas"/>
                <a:cs typeface="Consolas"/>
                <a:sym typeface="Consolas"/>
              </a:rPr>
              <a:t>==</a:t>
            </a:r>
            <a:br>
              <a:rPr lang="pt-BR" dirty="0" smtClean="0">
                <a:solidFill>
                  <a:schemeClr val="dk1"/>
                </a:solidFill>
                <a:latin typeface="Consolas"/>
                <a:ea typeface="Consolas"/>
                <a:cs typeface="Consolas"/>
                <a:sym typeface="Consolas"/>
              </a:rPr>
            </a:br>
            <a:r>
              <a:rPr lang="pt-BR" dirty="0" smtClean="0">
                <a:solidFill>
                  <a:schemeClr val="dk1"/>
                </a:solidFill>
                <a:latin typeface="Consolas"/>
                <a:ea typeface="Consolas"/>
                <a:cs typeface="Consolas"/>
                <a:sym typeface="Consolas"/>
              </a:rPr>
              <a:t>	</a:t>
            </a:r>
            <a:r>
              <a:rPr lang="pt-BR" dirty="0" smtClean="0">
                <a:solidFill>
                  <a:srgbClr val="22BD2F"/>
                </a:solidFill>
                <a:latin typeface="Consolas"/>
                <a:ea typeface="Consolas"/>
                <a:cs typeface="Consolas"/>
                <a:sym typeface="Consolas"/>
              </a:rPr>
              <a:t>HttpStatusCode</a:t>
            </a:r>
            <a:r>
              <a:rPr lang="pt-BR" dirty="0" smtClean="0">
                <a:solidFill>
                  <a:schemeClr val="dk1"/>
                </a:solidFill>
                <a:latin typeface="Consolas"/>
                <a:ea typeface="Consolas"/>
                <a:cs typeface="Consolas"/>
                <a:sym typeface="Consolas"/>
              </a:rPr>
              <a:t>.InternalServerError</a:t>
            </a:r>
            <a:r>
              <a:rPr lang="en" dirty="0">
                <a:solidFill>
                  <a:schemeClr val="dk1"/>
                </a:solidFill>
                <a:latin typeface="Consolas"/>
                <a:ea typeface="Consolas"/>
                <a:cs typeface="Consolas"/>
                <a:sym typeface="Consolas"/>
              </a:rPr>
              <a:t>) </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626708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smtClean="0">
                <a:solidFill>
                  <a:schemeClr val="tx1"/>
                </a:solidFill>
                <a:latin typeface="Consolas"/>
                <a:ea typeface="Consolas"/>
                <a:cs typeface="Consolas"/>
                <a:sym typeface="Consolas"/>
              </a:rPr>
              <a:t>inner exceptions natively</a:t>
            </a:r>
            <a:r>
              <a:rPr lang="en-US" dirty="0" smtClean="0">
                <a:latin typeface="Consolas"/>
                <a:ea typeface="Consolas"/>
                <a:cs typeface="Consolas"/>
                <a:sym typeface="Consolas"/>
              </a:rPr>
              <a:t>.</a:t>
            </a:r>
          </a:p>
          <a:p>
            <a:pPr lvl="0">
              <a:spcBef>
                <a:spcPts val="0"/>
              </a:spcBef>
              <a:buNone/>
            </a:pPr>
            <a:r>
              <a:rPr lang="en-US" dirty="0" smtClean="0">
                <a:latin typeface="Consolas"/>
                <a:ea typeface="Consolas"/>
                <a:cs typeface="Consolas"/>
                <a:sym typeface="Consolas"/>
              </a:rPr>
              <a:t>Useful where root cause exceptions can get wrapped in </a:t>
            </a:r>
            <a:r>
              <a:rPr lang="en-US" dirty="0" err="1" smtClean="0">
                <a:latin typeface="Consolas"/>
                <a:ea typeface="Consolas"/>
                <a:cs typeface="Consolas"/>
                <a:sym typeface="Consolas"/>
              </a:rPr>
              <a:t>AggregateException</a:t>
            </a:r>
            <a:r>
              <a:rPr lang="en" dirty="0" smtClean="0">
                <a:latin typeface="Consolas"/>
                <a:ea typeface="Consolas"/>
                <a:cs typeface="Consolas"/>
                <a:sym typeface="Consolas"/>
              </a:rPr>
              <a:t>: </a:t>
            </a:r>
            <a:br>
              <a:rPr lang="en" dirty="0" smtClean="0">
                <a:latin typeface="Consolas"/>
                <a:ea typeface="Consolas"/>
                <a:cs typeface="Consolas"/>
                <a:sym typeface="Consolas"/>
              </a:rPr>
            </a:br>
            <a:endParaRPr lang="en" dirty="0">
              <a:latin typeface="Consolas"/>
              <a:ea typeface="Consolas"/>
              <a:cs typeface="Consolas"/>
              <a:sym typeface="Consolas"/>
            </a:endParaRPr>
          </a:p>
          <a:p>
            <a:pPr lvl="0"/>
            <a:r>
              <a:rPr lang="en" dirty="0" smtClean="0">
                <a:solidFill>
                  <a:srgbClr val="3BB4FF"/>
                </a:solidFill>
                <a:latin typeface="Consolas"/>
                <a:ea typeface="Consolas"/>
                <a:cs typeface="Consolas"/>
                <a:sym typeface="Consolas"/>
              </a:rPr>
              <a:t>var </a:t>
            </a:r>
            <a:r>
              <a:rPr lang="en" dirty="0" smtClean="0">
                <a:solidFill>
                  <a:schemeClr val="dk1"/>
                </a:solidFill>
                <a:latin typeface="Consolas"/>
                <a:ea typeface="Consolas"/>
                <a:cs typeface="Consolas"/>
                <a:sym typeface="Consolas"/>
              </a:rPr>
              <a:t>httpPolicy </a:t>
            </a:r>
            <a:r>
              <a:rPr lang="en" dirty="0">
                <a:solidFill>
                  <a:schemeClr val="dk1"/>
                </a:solidFill>
                <a:latin typeface="Consolas"/>
                <a:ea typeface="Consolas"/>
                <a:cs typeface="Consolas"/>
                <a:sym typeface="Consolas"/>
              </a:rPr>
              <a:t>= </a:t>
            </a:r>
            <a:r>
              <a:rPr lang="en" dirty="0" smtClean="0">
                <a:solidFill>
                  <a:srgbClr val="22C430"/>
                </a:solidFill>
                <a:latin typeface="Consolas"/>
                <a:ea typeface="Consolas"/>
                <a:cs typeface="Consolas"/>
                <a:sym typeface="Consolas"/>
              </a:rPr>
              <a:t>Policy</a:t>
            </a:r>
            <a:br>
              <a:rPr lang="en" dirty="0" smtClean="0">
                <a:solidFill>
                  <a:srgbClr val="22C430"/>
                </a:solidFill>
                <a:latin typeface="Consolas"/>
                <a:ea typeface="Consolas"/>
                <a:cs typeface="Consolas"/>
                <a:sym typeface="Consolas"/>
              </a:rPr>
            </a:br>
            <a:r>
              <a:rPr lang="en" dirty="0" smtClean="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smtClean="0">
                <a:solidFill>
                  <a:srgbClr val="22C430"/>
                </a:solidFill>
                <a:latin typeface="Consolas"/>
                <a:ea typeface="Consolas"/>
                <a:cs typeface="Consolas"/>
                <a:sym typeface="Consolas"/>
              </a:rPr>
              <a:t>HttpRequestException</a:t>
            </a:r>
            <a:r>
              <a:rPr lang="en" dirty="0" smtClean="0">
                <a:solidFill>
                  <a:schemeClr val="dk1"/>
                </a:solidFill>
                <a:latin typeface="Consolas"/>
                <a:ea typeface="Consolas"/>
                <a:cs typeface="Consolas"/>
                <a:sym typeface="Consolas"/>
              </a:rPr>
              <a:t>&gt;()</a:t>
            </a:r>
            <a:br>
              <a:rPr lang="en" dirty="0" smtClean="0">
                <a:solidFill>
                  <a:schemeClr val="dk1"/>
                </a:solidFill>
                <a:latin typeface="Consolas"/>
                <a:ea typeface="Consolas"/>
                <a:cs typeface="Consolas"/>
                <a:sym typeface="Consolas"/>
              </a:rPr>
            </a:br>
            <a:r>
              <a:rPr lang="en" dirty="0" smtClean="0">
                <a:solidFill>
                  <a:schemeClr val="dk1"/>
                </a:solidFill>
                <a:latin typeface="Consolas"/>
                <a:ea typeface="Consolas"/>
                <a:cs typeface="Consolas"/>
                <a:sym typeface="Consolas"/>
              </a:rPr>
              <a:t>    </a:t>
            </a:r>
            <a:r>
              <a:rPr lang="en" dirty="0">
                <a:solidFill>
                  <a:schemeClr val="dk1"/>
                </a:solidFill>
                <a:latin typeface="Consolas"/>
                <a:ea typeface="Consolas"/>
                <a:cs typeface="Consolas"/>
                <a:sym typeface="Consolas"/>
              </a:rPr>
              <a:t>.</a:t>
            </a:r>
            <a:r>
              <a:rPr lang="en" dirty="0" smtClean="0">
                <a:solidFill>
                  <a:schemeClr val="dk1"/>
                </a:solidFill>
                <a:latin typeface="Consolas"/>
                <a:ea typeface="Consolas"/>
                <a:cs typeface="Consolas"/>
                <a:sym typeface="Consolas"/>
              </a:rPr>
              <a:t>Or</a:t>
            </a:r>
            <a:r>
              <a:rPr lang="en-US" dirty="0" smtClean="0">
                <a:solidFill>
                  <a:schemeClr val="dk1"/>
                </a:solidFill>
                <a:latin typeface="Consolas"/>
                <a:ea typeface="Consolas"/>
                <a:cs typeface="Consolas"/>
                <a:sym typeface="Consolas"/>
              </a:rPr>
              <a:t>Inner</a:t>
            </a:r>
            <a:r>
              <a:rPr lang="en" dirty="0" smtClean="0">
                <a:solidFill>
                  <a:schemeClr val="dk1"/>
                </a:solidFill>
                <a:latin typeface="Consolas"/>
                <a:ea typeface="Consolas"/>
                <a:cs typeface="Consolas"/>
                <a:sym typeface="Consolas"/>
              </a:rPr>
              <a:t>&lt;</a:t>
            </a:r>
            <a:r>
              <a:rPr lang="en-US" dirty="0" err="1" smtClean="0">
                <a:solidFill>
                  <a:srgbClr val="22C430"/>
                </a:solidFill>
                <a:latin typeface="Consolas"/>
                <a:ea typeface="Consolas"/>
                <a:cs typeface="Consolas"/>
                <a:sym typeface="Consolas"/>
              </a:rPr>
              <a:t>OperationCanceledException</a:t>
            </a:r>
            <a:r>
              <a:rPr lang="en" dirty="0" smtClean="0">
                <a:solidFill>
                  <a:schemeClr val="dk1"/>
                </a:solidFill>
                <a:latin typeface="Consolas"/>
                <a:ea typeface="Consolas"/>
                <a:cs typeface="Consolas"/>
                <a:sym typeface="Consolas"/>
              </a:rPr>
              <a:t>&gt;()</a:t>
            </a:r>
            <a:br>
              <a:rPr lang="en" dirty="0" smtClean="0">
                <a:solidFill>
                  <a:schemeClr val="dk1"/>
                </a:solidFill>
                <a:latin typeface="Consolas"/>
                <a:ea typeface="Consolas"/>
                <a:cs typeface="Consolas"/>
                <a:sym typeface="Consolas"/>
              </a:rPr>
            </a:br>
            <a:r>
              <a:rPr lang="en" dirty="0" smtClean="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3801263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US" dirty="0" err="1">
                <a:solidFill>
                  <a:srgbClr val="3BB4FF"/>
                </a:solidFill>
                <a:latin typeface="Consolas"/>
                <a:ea typeface="Consolas"/>
                <a:cs typeface="Consolas"/>
                <a:sym typeface="Consolas"/>
              </a:rPr>
              <a:t>PolicyRegistry</a:t>
            </a:r>
            <a:r>
              <a:rPr lang="en-US" dirty="0">
                <a:latin typeface="Consolas"/>
                <a:ea typeface="Consolas"/>
                <a:cs typeface="Consolas"/>
                <a:sym typeface="Consolas"/>
              </a:rPr>
              <a:t>: simple key-value store.  </a:t>
            </a:r>
          </a:p>
          <a:p>
            <a:pPr lvl="0"/>
            <a:r>
              <a:rPr lang="en-US" dirty="0">
                <a:latin typeface="Consolas"/>
                <a:ea typeface="Consolas"/>
                <a:cs typeface="Consolas"/>
                <a:sym typeface="Consolas"/>
              </a:rPr>
              <a:t>+ separate policy </a:t>
            </a:r>
            <a:r>
              <a:rPr lang="en-US" dirty="0" err="1" smtClean="0">
                <a:latin typeface="Consolas"/>
                <a:ea typeface="Consolas"/>
                <a:cs typeface="Consolas"/>
                <a:sym typeface="Consolas"/>
              </a:rPr>
              <a:t>config</a:t>
            </a:r>
            <a:r>
              <a:rPr lang="en-US" dirty="0" smtClean="0">
                <a:latin typeface="Consolas"/>
                <a:ea typeface="Consolas"/>
                <a:cs typeface="Consolas"/>
                <a:sym typeface="Consolas"/>
              </a:rPr>
              <a:t> </a:t>
            </a:r>
            <a:r>
              <a:rPr lang="en-US" dirty="0">
                <a:latin typeface="Consolas"/>
                <a:ea typeface="Consolas"/>
                <a:cs typeface="Consolas"/>
                <a:sym typeface="Consolas"/>
              </a:rPr>
              <a:t>(</a:t>
            </a:r>
            <a:r>
              <a:rPr lang="en-US" dirty="0" err="1" smtClean="0">
                <a:latin typeface="Consolas"/>
                <a:ea typeface="Consolas"/>
                <a:cs typeface="Consolas"/>
                <a:sym typeface="Consolas"/>
              </a:rPr>
              <a:t>eg</a:t>
            </a:r>
            <a:r>
              <a:rPr lang="en-US" dirty="0" smtClean="0">
                <a:latin typeface="Consolas"/>
                <a:ea typeface="Consolas"/>
                <a:cs typeface="Consolas"/>
                <a:sym typeface="Consolas"/>
              </a:rPr>
              <a:t> </a:t>
            </a:r>
            <a:r>
              <a:rPr lang="en-US" dirty="0">
                <a:latin typeface="Consolas"/>
                <a:ea typeface="Consolas"/>
                <a:cs typeface="Consolas"/>
                <a:sym typeface="Consolas"/>
              </a:rPr>
              <a:t>at startup) from usage</a:t>
            </a:r>
          </a:p>
          <a:p>
            <a:pPr lvl="0"/>
            <a:r>
              <a:rPr lang="en-US" dirty="0">
                <a:latin typeface="Consolas"/>
                <a:ea typeface="Consolas"/>
                <a:cs typeface="Consolas"/>
                <a:sym typeface="Consolas"/>
              </a:rPr>
              <a:t>+ promotes </a:t>
            </a:r>
            <a:r>
              <a:rPr lang="en-US" dirty="0" smtClean="0">
                <a:latin typeface="Consolas"/>
                <a:ea typeface="Consolas"/>
                <a:cs typeface="Consolas"/>
                <a:sym typeface="Consolas"/>
              </a:rPr>
              <a:t>DI: inject the registry to controllers, services</a:t>
            </a:r>
          </a:p>
          <a:p>
            <a:r>
              <a:rPr lang="en-GB" dirty="0" smtClean="0">
                <a:latin typeface="Consolas"/>
                <a:ea typeface="Consolas"/>
                <a:cs typeface="Consolas"/>
                <a:sym typeface="Consolas"/>
              </a:rPr>
              <a:t>+ dynamically update policies in the registry, for dynamic reconfiguration during running. </a:t>
            </a:r>
            <a:r>
              <a:rPr lang="en" dirty="0" smtClean="0">
                <a:latin typeface="Consolas"/>
                <a:ea typeface="Consolas"/>
                <a:cs typeface="Consolas"/>
                <a:sym typeface="Consolas"/>
              </a:rPr>
              <a:t>Tweak </a:t>
            </a:r>
            <a:r>
              <a:rPr lang="en" dirty="0">
                <a:latin typeface="Consolas"/>
                <a:ea typeface="Consolas"/>
                <a:cs typeface="Consolas"/>
                <a:sym typeface="Consolas"/>
              </a:rPr>
              <a:t>timeouts, circuit-breaker sensitivity etc in </a:t>
            </a:r>
            <a:r>
              <a:rPr lang="en" dirty="0" smtClean="0">
                <a:latin typeface="Consolas"/>
                <a:ea typeface="Consolas"/>
                <a:cs typeface="Consolas"/>
                <a:sym typeface="Consolas"/>
              </a:rPr>
              <a:t>production.</a:t>
            </a:r>
            <a:endParaRPr lang="en" dirty="0">
              <a:latin typeface="Consolas"/>
              <a:ea typeface="Consolas"/>
              <a:cs typeface="Consolas"/>
              <a:sym typeface="Consolas"/>
            </a:endParaRPr>
          </a:p>
          <a:p>
            <a:pPr lvl="0"/>
            <a:r>
              <a:rPr lang="en-GB" dirty="0" smtClean="0">
                <a:latin typeface="Consolas"/>
                <a:ea typeface="Consolas"/>
                <a:cs typeface="Consolas"/>
                <a:sym typeface="Consolas"/>
              </a:rPr>
              <a:t/>
            </a:r>
            <a:br>
              <a:rPr lang="en-GB" dirty="0" smtClean="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203207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smtClean="0">
                <a:solidFill>
                  <a:srgbClr val="FFF2CC"/>
                </a:solidFill>
                <a:latin typeface="Permanent Marker"/>
                <a:ea typeface="Permanent Marker"/>
                <a:cs typeface="Permanent Marker"/>
                <a:sym typeface="Permanent Marker"/>
              </a:rPr>
              <a:t>2018 roadmap</a:t>
            </a:r>
            <a:r>
              <a:rPr lang="en" dirty="0">
                <a:solidFill>
                  <a:srgbClr val="FFF2CC"/>
                </a:solidFill>
                <a:latin typeface="Permanent Marker"/>
                <a:ea typeface="Permanent Marker"/>
                <a:cs typeface="Permanent Marker"/>
                <a:sym typeface="Permanent Marker"/>
              </a:rPr>
              <a:t>?</a:t>
            </a:r>
          </a:p>
        </p:txBody>
      </p:sp>
      <p:sp>
        <p:nvSpPr>
          <p:cNvPr id="173" name="Shape 173"/>
          <p:cNvSpPr txBox="1">
            <a:spLocks noGrp="1"/>
          </p:cNvSpPr>
          <p:nvPr>
            <p:ph type="body" idx="1"/>
          </p:nvPr>
        </p:nvSpPr>
        <p:spPr>
          <a:xfrm>
            <a:off x="1161975" y="1152475"/>
            <a:ext cx="7670400" cy="3416400"/>
          </a:xfrm>
          <a:prstGeom prst="rect">
            <a:avLst/>
          </a:prstGeom>
        </p:spPr>
        <p:txBody>
          <a:bodyPr lIns="91425" tIns="91425" rIns="91425" bIns="91425" anchor="t" anchorCtr="0">
            <a:noAutofit/>
          </a:bodyPr>
          <a:lstStyle/>
          <a:p>
            <a:r>
              <a:rPr lang="en" dirty="0" smtClean="0">
                <a:solidFill>
                  <a:schemeClr val="dk1"/>
                </a:solidFill>
                <a:latin typeface="Consolas"/>
                <a:ea typeface="Consolas"/>
                <a:cs typeface="Consolas"/>
                <a:sym typeface="Consolas"/>
              </a:rPr>
              <a:t>Telemetry </a:t>
            </a:r>
            <a:r>
              <a:rPr lang="en" dirty="0" smtClean="0">
                <a:latin typeface="Consolas"/>
                <a:ea typeface="Consolas"/>
                <a:cs typeface="Consolas"/>
                <a:sym typeface="Consolas"/>
              </a:rPr>
              <a:t> </a:t>
            </a:r>
            <a:r>
              <a:rPr lang="en" dirty="0">
                <a:latin typeface="Consolas"/>
                <a:ea typeface="Consolas"/>
                <a:cs typeface="Consolas"/>
                <a:sym typeface="Consolas"/>
              </a:rPr>
              <a:t>Emit eg circuit health, </a:t>
            </a:r>
            <a:r>
              <a:rPr lang="en" dirty="0" smtClean="0">
                <a:latin typeface="Consolas"/>
                <a:ea typeface="Consolas"/>
                <a:cs typeface="Consolas"/>
                <a:sym typeface="Consolas"/>
              </a:rPr>
              <a:t>call duration to </a:t>
            </a:r>
            <a:r>
              <a:rPr lang="en" dirty="0">
                <a:latin typeface="Consolas"/>
                <a:ea typeface="Consolas"/>
                <a:cs typeface="Consolas"/>
                <a:sym typeface="Consolas"/>
              </a:rPr>
              <a:t>dashboards, for real-time </a:t>
            </a:r>
            <a:r>
              <a:rPr lang="en" dirty="0" smtClean="0">
                <a:latin typeface="Consolas"/>
                <a:ea typeface="Consolas"/>
                <a:cs typeface="Consolas"/>
                <a:sym typeface="Consolas"/>
              </a:rPr>
              <a:t>monitoring</a:t>
            </a:r>
          </a:p>
          <a:p>
            <a:r>
              <a:rPr lang="en" dirty="0" smtClean="0">
                <a:solidFill>
                  <a:schemeClr val="dk1"/>
                </a:solidFill>
                <a:latin typeface="Consolas"/>
                <a:ea typeface="Consolas"/>
                <a:cs typeface="Consolas"/>
                <a:sym typeface="Consolas"/>
              </a:rPr>
              <a:t>ASP.NET Core 2.1 integration  </a:t>
            </a:r>
            <a:r>
              <a:rPr lang="en-US" dirty="0" smtClean="0">
                <a:latin typeface="Consolas"/>
                <a:ea typeface="Consolas"/>
                <a:cs typeface="Consolas"/>
                <a:sym typeface="Consolas"/>
              </a:rPr>
              <a:t>Polly w</a:t>
            </a:r>
            <a:r>
              <a:rPr lang="en" dirty="0" smtClean="0">
                <a:latin typeface="Consolas"/>
                <a:ea typeface="Consolas"/>
                <a:cs typeface="Consolas"/>
                <a:sym typeface="Consolas"/>
              </a:rPr>
              <a:t>ill be integrated into HttpClientFactory in ASP.NET Core.</a:t>
            </a:r>
          </a:p>
          <a:p>
            <a:r>
              <a:rPr lang="en" dirty="0" smtClean="0">
                <a:latin typeface="Consolas"/>
                <a:ea typeface="Consolas"/>
                <a:cs typeface="Consolas"/>
                <a:sym typeface="Consolas"/>
              </a:rPr>
              <a:t>+ Fluent syntax for configuring HttpClient instances with Polly policies governing calls</a:t>
            </a:r>
          </a:p>
          <a:p>
            <a:r>
              <a:rPr lang="en" dirty="0" smtClean="0">
                <a:latin typeface="Consolas"/>
                <a:ea typeface="Consolas"/>
                <a:cs typeface="Consolas"/>
                <a:sym typeface="Consolas"/>
              </a:rPr>
              <a:t>+ </a:t>
            </a:r>
            <a:r>
              <a:rPr lang="en" dirty="0">
                <a:latin typeface="Consolas"/>
                <a:ea typeface="Consolas"/>
                <a:cs typeface="Consolas"/>
                <a:sym typeface="Consolas"/>
              </a:rPr>
              <a:t>HttpClientFactory </a:t>
            </a:r>
            <a:r>
              <a:rPr lang="en" dirty="0" smtClean="0">
                <a:latin typeface="Consolas"/>
                <a:ea typeface="Consolas"/>
                <a:cs typeface="Consolas"/>
                <a:sym typeface="Consolas"/>
              </a:rPr>
              <a:t>also manages HttpClient lifetimes</a:t>
            </a:r>
            <a:endParaRPr lang="en" dirty="0">
              <a:latin typeface="Consolas"/>
              <a:ea typeface="Consolas"/>
              <a:cs typeface="Consolas"/>
              <a:sym typeface="Consolas"/>
            </a:endParaRPr>
          </a:p>
          <a:p>
            <a:r>
              <a:rPr lang="en-US" u="sng" dirty="0">
                <a:solidFill>
                  <a:schemeClr val="accent5"/>
                </a:solidFill>
                <a:latin typeface="Consolas"/>
                <a:ea typeface="Consolas"/>
                <a:cs typeface="Consolas"/>
                <a:sym typeface="Consolas"/>
              </a:rPr>
              <a:t>https://github.com/aspnet/HttpClientFactory</a:t>
            </a:r>
            <a:r>
              <a:rPr lang="en-US" u="sng" dirty="0" smtClean="0">
                <a:solidFill>
                  <a:schemeClr val="accent5"/>
                </a:solidFill>
                <a:latin typeface="Consolas"/>
                <a:ea typeface="Consolas"/>
                <a:cs typeface="Consolas"/>
                <a:sym typeface="Consolas"/>
              </a:rPr>
              <a:t>/</a:t>
            </a:r>
            <a:endParaRPr lang="en" dirty="0">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Wiki</a:t>
            </a:r>
          </a:p>
        </p:txBody>
      </p:sp>
      <p:sp>
        <p:nvSpPr>
          <p:cNvPr id="185" name="Shape 185"/>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r>
              <a:rPr lang="en" sz="2400" dirty="0">
                <a:latin typeface="Consolas"/>
                <a:ea typeface="Consolas"/>
                <a:cs typeface="Consolas"/>
                <a:sym typeface="Consolas"/>
              </a:rPr>
              <a:t>Future Roadmap</a:t>
            </a:r>
          </a:p>
          <a:p>
            <a:pPr lvl="0">
              <a:spcBef>
                <a:spcPts val="0"/>
              </a:spcBef>
              <a:buNone/>
            </a:pPr>
            <a:r>
              <a:rPr lang="en" sz="2400" dirty="0" smtClean="0">
                <a:latin typeface="Consolas"/>
                <a:ea typeface="Consolas"/>
                <a:cs typeface="Consolas"/>
                <a:sym typeface="Consolas"/>
              </a:rPr>
              <a:t>Extended </a:t>
            </a:r>
            <a:r>
              <a:rPr lang="en" sz="2400" dirty="0">
                <a:latin typeface="Consolas"/>
                <a:ea typeface="Consolas"/>
                <a:cs typeface="Consolas"/>
                <a:sym typeface="Consolas"/>
              </a:rPr>
              <a:t>documentation</a:t>
            </a:r>
          </a:p>
          <a:p>
            <a:pPr lvl="0">
              <a:spcBef>
                <a:spcPts val="0"/>
              </a:spcBef>
              <a:buNone/>
            </a:pPr>
            <a:r>
              <a:rPr lang="en" sz="2400" dirty="0">
                <a:latin typeface="Consolas"/>
                <a:ea typeface="Consolas"/>
                <a:cs typeface="Consolas"/>
                <a:sym typeface="Consolas"/>
              </a:rPr>
              <a:t>Configuration recommendations</a:t>
            </a:r>
          </a:p>
          <a:p>
            <a:pPr lvl="0">
              <a:spcBef>
                <a:spcPts val="0"/>
              </a:spcBef>
              <a:buNone/>
            </a:pPr>
            <a:r>
              <a:rPr lang="en" sz="2400" dirty="0">
                <a:latin typeface="Consolas"/>
                <a:ea typeface="Consolas"/>
                <a:cs typeface="Consolas"/>
                <a:sym typeface="Consolas"/>
              </a:rPr>
              <a:t>Patterns</a:t>
            </a:r>
          </a:p>
          <a:p>
            <a:pPr lvl="0">
              <a:spcBef>
                <a:spcPts val="0"/>
              </a:spcBef>
              <a:buNone/>
            </a:pPr>
            <a:r>
              <a:rPr lang="en" sz="2400" dirty="0" smtClean="0">
                <a:latin typeface="Consolas"/>
                <a:ea typeface="Consolas"/>
                <a:cs typeface="Consolas"/>
                <a:sym typeface="Consolas"/>
              </a:rPr>
              <a:t>Unit-testing </a:t>
            </a:r>
            <a:r>
              <a:rPr lang="en" sz="2400" dirty="0">
                <a:latin typeface="Consolas"/>
                <a:ea typeface="Consolas"/>
                <a:cs typeface="Consolas"/>
                <a:sym typeface="Consolas"/>
              </a:rPr>
              <a:t>strategies</a:t>
            </a:r>
          </a:p>
          <a:p>
            <a:pPr lvl="0">
              <a:spcBef>
                <a:spcPts val="0"/>
              </a:spcBef>
              <a:buNone/>
            </a:pPr>
            <a:r>
              <a:rPr lang="en" sz="2400" u="sng" dirty="0">
                <a:solidFill>
                  <a:schemeClr val="accent5"/>
                </a:solidFill>
              </a:rPr>
              <a:t>https://github.com/App-vNext/Polly/wiki</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Slack channel and Blog</a:t>
            </a:r>
          </a:p>
        </p:txBody>
      </p:sp>
      <p:sp>
        <p:nvSpPr>
          <p:cNvPr id="191" name="Shape 191"/>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u="sng" dirty="0" smtClean="0">
                <a:solidFill>
                  <a:schemeClr val="accent5"/>
                </a:solidFill>
                <a:hlinkClick r:id="rId3"/>
              </a:rPr>
              <a:t>http</a:t>
            </a:r>
            <a:r>
              <a:rPr lang="en" sz="2400" u="sng" dirty="0">
                <a:solidFill>
                  <a:schemeClr val="accent5"/>
                </a:solidFill>
                <a:hlinkClick r:id="rId3"/>
              </a:rPr>
              <a:t>://www.pollytalk.org/</a:t>
            </a:r>
            <a:r>
              <a:rPr lang="en" sz="2400" dirty="0">
                <a:latin typeface="Consolas"/>
                <a:ea typeface="Consolas"/>
                <a:cs typeface="Consolas"/>
                <a:sym typeface="Consolas"/>
              </a:rPr>
              <a:t> </a:t>
            </a:r>
            <a:r>
              <a:rPr lang="en" sz="2400" dirty="0" smtClean="0">
                <a:latin typeface="Consolas"/>
                <a:ea typeface="Consolas"/>
                <a:cs typeface="Consolas"/>
                <a:sym typeface="Consolas"/>
              </a:rPr>
              <a:t>(slack)</a:t>
            </a:r>
            <a:endParaRPr lang="en" sz="2400" dirty="0">
              <a:latin typeface="Consolas"/>
              <a:ea typeface="Consolas"/>
              <a:cs typeface="Consolas"/>
              <a:sym typeface="Consolas"/>
            </a:endParaRPr>
          </a:p>
          <a:p>
            <a:pPr marL="0" lvl="0" indent="0" rtl="0">
              <a:spcBef>
                <a:spcPts val="0"/>
              </a:spcBef>
              <a:buNone/>
            </a:pPr>
            <a:r>
              <a:rPr lang="en" sz="2400" dirty="0" smtClean="0">
                <a:latin typeface="Consolas"/>
                <a:ea typeface="Consolas"/>
                <a:cs typeface="Consolas"/>
                <a:sym typeface="Consolas"/>
              </a:rPr>
              <a:t>Ask </a:t>
            </a:r>
            <a:r>
              <a:rPr lang="en" sz="2400" dirty="0">
                <a:latin typeface="Consolas"/>
                <a:ea typeface="Consolas"/>
                <a:cs typeface="Consolas"/>
                <a:sym typeface="Consolas"/>
              </a:rPr>
              <a:t>questions</a:t>
            </a:r>
          </a:p>
          <a:p>
            <a:pPr marL="0" lvl="0" indent="0" rtl="0">
              <a:spcBef>
                <a:spcPts val="0"/>
              </a:spcBef>
              <a:buNone/>
            </a:pPr>
            <a:r>
              <a:rPr lang="en" sz="2400" dirty="0">
                <a:latin typeface="Consolas"/>
                <a:ea typeface="Consolas"/>
                <a:cs typeface="Consolas"/>
                <a:sym typeface="Consolas"/>
              </a:rPr>
              <a:t>Discuss the roadmap</a:t>
            </a:r>
          </a:p>
          <a:p>
            <a:pPr lvl="0">
              <a:spcBef>
                <a:spcPts val="0"/>
              </a:spcBef>
              <a:buNone/>
            </a:pPr>
            <a:r>
              <a:rPr lang="en" sz="2400" dirty="0">
                <a:latin typeface="Consolas"/>
                <a:ea typeface="Consolas"/>
                <a:cs typeface="Consolas"/>
                <a:sym typeface="Consolas"/>
              </a:rPr>
              <a:t/>
            </a:r>
            <a:br>
              <a:rPr lang="en" sz="2400" dirty="0">
                <a:latin typeface="Consolas"/>
                <a:ea typeface="Consolas"/>
                <a:cs typeface="Consolas"/>
                <a:sym typeface="Consolas"/>
              </a:rPr>
            </a:br>
            <a:r>
              <a:rPr lang="en" sz="2400" u="sng" dirty="0">
                <a:solidFill>
                  <a:schemeClr val="hlink"/>
                </a:solidFill>
                <a:hlinkClick r:id="rId4"/>
              </a:rPr>
              <a:t>http://www.thepollyproject.org/</a:t>
            </a:r>
            <a:r>
              <a:rPr lang="en" sz="2400" dirty="0">
                <a:latin typeface="Consolas"/>
                <a:ea typeface="Consolas"/>
                <a:cs typeface="Consolas"/>
                <a:sym typeface="Consolas"/>
              </a:rPr>
              <a:t> (blog)</a:t>
            </a:r>
          </a:p>
          <a:p>
            <a:pPr marL="0" lvl="0" indent="0" rtl="0">
              <a:spcBef>
                <a:spcPts val="0"/>
              </a:spcBef>
              <a:buNone/>
            </a:pPr>
            <a:r>
              <a:rPr lang="en" sz="2400" dirty="0">
                <a:latin typeface="Consolas"/>
                <a:ea typeface="Consolas"/>
                <a:cs typeface="Consolas"/>
                <a:sym typeface="Consolas"/>
              </a:rPr>
              <a:t>Project updates, the inside track</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0" y="2143"/>
            <a:ext cx="9144001" cy="513921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App vNext Polly team</a:t>
            </a:r>
          </a:p>
        </p:txBody>
      </p:sp>
      <p:sp>
        <p:nvSpPr>
          <p:cNvPr id="179" name="Shape 179"/>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Carl Franklin</a:t>
            </a:r>
            <a:r>
              <a:rPr lang="en" dirty="0">
                <a:latin typeface="Consolas"/>
                <a:ea typeface="Consolas"/>
                <a:cs typeface="Consolas"/>
                <a:sym typeface="Consolas"/>
              </a:rPr>
              <a:t> .NET Rocks, Music to Code By</a:t>
            </a:r>
          </a:p>
          <a:p>
            <a:pPr lvl="0">
              <a:spcBef>
                <a:spcPts val="0"/>
              </a:spcBef>
              <a:buNone/>
            </a:pPr>
            <a:r>
              <a:rPr lang="en" dirty="0">
                <a:solidFill>
                  <a:schemeClr val="dk1"/>
                </a:solidFill>
                <a:latin typeface="Consolas"/>
                <a:ea typeface="Consolas"/>
                <a:cs typeface="Consolas"/>
                <a:sym typeface="Consolas"/>
              </a:rPr>
              <a:t>Joel Hulen</a:t>
            </a:r>
            <a:r>
              <a:rPr lang="en" dirty="0">
                <a:latin typeface="Consolas"/>
                <a:ea typeface="Consolas"/>
                <a:cs typeface="Consolas"/>
                <a:sym typeface="Consolas"/>
              </a:rPr>
              <a:t> Enterprise software and cloud architect</a:t>
            </a:r>
          </a:p>
          <a:p>
            <a:pPr lvl="0">
              <a:spcBef>
                <a:spcPts val="0"/>
              </a:spcBef>
              <a:buNone/>
            </a:pPr>
            <a:r>
              <a:rPr lang="en" dirty="0">
                <a:solidFill>
                  <a:schemeClr val="dk1"/>
                </a:solidFill>
                <a:latin typeface="Consolas"/>
                <a:ea typeface="Consolas"/>
                <a:cs typeface="Consolas"/>
                <a:sym typeface="Consolas"/>
              </a:rPr>
              <a:t>Dylan Reisenberger</a:t>
            </a:r>
            <a:r>
              <a:rPr lang="en" dirty="0">
                <a:latin typeface="Consolas"/>
                <a:ea typeface="Consolas"/>
                <a:cs typeface="Consolas"/>
                <a:sym typeface="Consolas"/>
              </a:rPr>
              <a:t> .</a:t>
            </a:r>
            <a:r>
              <a:rPr lang="en" dirty="0" smtClean="0">
                <a:latin typeface="Consolas"/>
                <a:ea typeface="Consolas"/>
                <a:cs typeface="Consolas"/>
                <a:sym typeface="Consolas"/>
              </a:rPr>
              <a:t>NET enterprise </a:t>
            </a:r>
            <a:r>
              <a:rPr lang="en" dirty="0">
                <a:latin typeface="Consolas"/>
                <a:ea typeface="Consolas"/>
                <a:cs typeface="Consolas"/>
                <a:sym typeface="Consolas"/>
              </a:rPr>
              <a:t>architect, special interest in microservices, messaging, </a:t>
            </a:r>
            <a:r>
              <a:rPr lang="en" dirty="0" smtClean="0">
                <a:latin typeface="Consolas"/>
                <a:ea typeface="Consolas"/>
                <a:cs typeface="Consolas"/>
                <a:sym typeface="Consolas"/>
              </a:rPr>
              <a:t>cloud, resilience</a:t>
            </a:r>
            <a:r>
              <a:rPr lang="en" dirty="0">
                <a:latin typeface="Consolas"/>
                <a:ea typeface="Consolas"/>
                <a:cs typeface="Consolas"/>
                <a:sym typeface="Consolas"/>
              </a:rPr>
              <a:t>.</a:t>
            </a:r>
          </a:p>
          <a:p>
            <a:pPr lvl="0">
              <a:spcBef>
                <a:spcPts val="0"/>
              </a:spcBef>
              <a:buNone/>
            </a:pPr>
            <a:r>
              <a:rPr lang="en" dirty="0">
                <a:latin typeface="Consolas"/>
                <a:ea typeface="Consolas"/>
                <a:cs typeface="Consolas"/>
                <a:sym typeface="Consolas"/>
              </a:rPr>
              <a:t>… and all you folks who want to make open-source contributions …</a:t>
            </a:r>
          </a:p>
          <a:p>
            <a:pPr lvl="0" algn="l">
              <a:spcBef>
                <a:spcPts val="0"/>
              </a:spcBef>
              <a:buNone/>
            </a:pPr>
            <a:r>
              <a:rPr lang="en" sz="2400" u="sng" dirty="0">
                <a:solidFill>
                  <a:schemeClr val="accent5"/>
                </a:solidFill>
                <a:latin typeface="Consolas"/>
                <a:ea typeface="Consolas"/>
                <a:cs typeface="Consolas"/>
                <a:sym typeface="Consolas"/>
              </a:rPr>
              <a:t>https://github.com/App-vNext/Polly/</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en" sz="6000">
                <a:solidFill>
                  <a:srgbClr val="FFF2CC"/>
                </a:solidFill>
                <a:latin typeface="Permanent Marker"/>
                <a:ea typeface="Permanent Marker"/>
                <a:cs typeface="Permanent Marker"/>
                <a:sym typeface="Permanent Marker"/>
              </a:rPr>
              <a:t>THANK YOU!</a:t>
            </a:r>
          </a:p>
        </p:txBody>
      </p:sp>
      <p:sp>
        <p:nvSpPr>
          <p:cNvPr id="197" name="Shape 197"/>
          <p:cNvSpPr txBox="1">
            <a:spLocks noGrp="1"/>
          </p:cNvSpPr>
          <p:nvPr>
            <p:ph type="subTitle" idx="1"/>
          </p:nvPr>
        </p:nvSpPr>
        <p:spPr>
          <a:xfrm>
            <a:off x="510450" y="3182321"/>
            <a:ext cx="8123100" cy="1441799"/>
          </a:xfrm>
          <a:prstGeom prst="rect">
            <a:avLst/>
          </a:prstGeom>
        </p:spPr>
        <p:txBody>
          <a:bodyPr lIns="91425" tIns="91425" rIns="91425" bIns="91425" anchor="t" anchorCtr="0">
            <a:noAutofit/>
          </a:bodyPr>
          <a:lstStyle/>
          <a:p>
            <a:pPr lvl="0" rtl="0">
              <a:spcBef>
                <a:spcPts val="0"/>
              </a:spcBef>
              <a:buNone/>
            </a:pPr>
            <a:endParaRPr sz="3000">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Transient Errors</a:t>
            </a:r>
          </a:p>
          <a:p>
            <a:pPr lvl="0">
              <a:spcBef>
                <a:spcPts val="0"/>
              </a:spcBef>
              <a:buNone/>
            </a:pPr>
            <a:endParaRPr dirty="0"/>
          </a:p>
        </p:txBody>
      </p:sp>
      <p:sp>
        <p:nvSpPr>
          <p:cNvPr id="71" name="Shape 71"/>
          <p:cNvSpPr txBox="1">
            <a:spLocks noGrp="1"/>
          </p:cNvSpPr>
          <p:nvPr>
            <p:ph type="body" idx="1"/>
          </p:nvPr>
        </p:nvSpPr>
        <p:spPr>
          <a:xfrm>
            <a:off x="878275" y="1187450"/>
            <a:ext cx="7077900" cy="3058200"/>
          </a:xfrm>
          <a:prstGeom prst="rect">
            <a:avLst/>
          </a:prstGeom>
        </p:spPr>
        <p:txBody>
          <a:bodyPr lIns="91425" tIns="91425" rIns="91425" bIns="91425" anchor="t" anchorCtr="0">
            <a:noAutofit/>
          </a:bodyPr>
          <a:lstStyle/>
          <a:p>
            <a:pPr lvl="0" rtl="0">
              <a:spcBef>
                <a:spcPts val="0"/>
              </a:spcBef>
              <a:buNone/>
            </a:pPr>
            <a:r>
              <a:rPr lang="en" dirty="0">
                <a:latin typeface="Consolas"/>
                <a:ea typeface="Consolas"/>
                <a:cs typeface="Consolas"/>
                <a:sym typeface="Consolas"/>
              </a:rPr>
              <a:t>Network outages</a:t>
            </a:r>
          </a:p>
          <a:p>
            <a:pPr lvl="0" rtl="0">
              <a:spcBef>
                <a:spcPts val="0"/>
              </a:spcBef>
              <a:buNone/>
            </a:pPr>
            <a:r>
              <a:rPr lang="en" dirty="0">
                <a:latin typeface="Consolas"/>
                <a:ea typeface="Consolas"/>
                <a:cs typeface="Consolas"/>
                <a:sym typeface="Consolas"/>
              </a:rPr>
              <a:t>Service outages</a:t>
            </a:r>
          </a:p>
          <a:p>
            <a:pPr lvl="0" rtl="0">
              <a:spcBef>
                <a:spcPts val="0"/>
              </a:spcBef>
              <a:buNone/>
            </a:pPr>
            <a:r>
              <a:rPr lang="en" dirty="0">
                <a:latin typeface="Consolas"/>
                <a:ea typeface="Consolas"/>
                <a:cs typeface="Consolas"/>
                <a:sym typeface="Consolas"/>
              </a:rPr>
              <a:t>Denial of Service attacks</a:t>
            </a:r>
          </a:p>
          <a:p>
            <a:pPr lvl="0" rtl="0">
              <a:spcBef>
                <a:spcPts val="0"/>
              </a:spcBef>
              <a:buNone/>
            </a:pPr>
            <a:r>
              <a:rPr lang="en" dirty="0">
                <a:latin typeface="Consolas"/>
                <a:ea typeface="Consolas"/>
                <a:cs typeface="Consolas"/>
                <a:sym typeface="Consolas"/>
              </a:rPr>
              <a:t>IO locks</a:t>
            </a:r>
          </a:p>
          <a:p>
            <a:pPr lvl="0" rtl="0">
              <a:spcBef>
                <a:spcPts val="0"/>
              </a:spcBef>
              <a:buNone/>
            </a:pPr>
            <a:r>
              <a:rPr lang="en" dirty="0">
                <a:latin typeface="Consolas"/>
                <a:ea typeface="Consolas"/>
                <a:cs typeface="Consolas"/>
                <a:sym typeface="Consolas"/>
              </a:rPr>
              <a:t>Connected device failures</a:t>
            </a:r>
          </a:p>
          <a:p>
            <a:pPr lvl="0">
              <a:spcBef>
                <a:spcPts val="0"/>
              </a:spcBef>
              <a:buNone/>
            </a:pPr>
            <a:endParaRPr dirty="0">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algn="ctr"/>
            <a:r>
              <a:rPr lang="en-US" sz="4000" dirty="0">
                <a:solidFill>
                  <a:srgbClr val="FFF2CC"/>
                </a:solidFill>
                <a:latin typeface="Permanent Marker"/>
                <a:ea typeface="Permanent Marker"/>
                <a:cs typeface="Permanent Marker"/>
                <a:sym typeface="Permanent Marker"/>
              </a:rPr>
              <a:t>What happens when you flood a struggling service with requests?</a:t>
            </a:r>
            <a:endParaRPr lang="en-US" sz="4000" dirty="0"/>
          </a:p>
        </p:txBody>
      </p:sp>
    </p:spTree>
    <p:extLst>
      <p:ext uri="{BB962C8B-B14F-4D97-AF65-F5344CB8AC3E}">
        <p14:creationId xmlns:p14="http://schemas.microsoft.com/office/powerpoint/2010/main" val="162560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 love Lucy - Chocolate Factor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7462" y="173831"/>
            <a:ext cx="6413500" cy="4810125"/>
          </a:xfrm>
          <a:prstGeom prst="rect">
            <a:avLst/>
          </a:prstGeom>
        </p:spPr>
      </p:pic>
    </p:spTree>
    <p:extLst>
      <p:ext uri="{BB962C8B-B14F-4D97-AF65-F5344CB8AC3E}">
        <p14:creationId xmlns:p14="http://schemas.microsoft.com/office/powerpoint/2010/main" val="35453706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to the rescue!</a:t>
            </a:r>
          </a:p>
        </p:txBody>
      </p:sp>
      <p:sp>
        <p:nvSpPr>
          <p:cNvPr id="77" name="Shape 77"/>
          <p:cNvSpPr txBox="1">
            <a:spLocks noGrp="1"/>
          </p:cNvSpPr>
          <p:nvPr>
            <p:ph type="body" idx="1"/>
          </p:nvPr>
        </p:nvSpPr>
        <p:spPr>
          <a:xfrm>
            <a:off x="808500" y="1152475"/>
            <a:ext cx="8023800" cy="3416400"/>
          </a:xfrm>
          <a:prstGeom prst="rect">
            <a:avLst/>
          </a:prstGeom>
        </p:spPr>
        <p:txBody>
          <a:bodyPr lIns="91425" tIns="91425" rIns="91425" bIns="91425" anchor="t" anchorCtr="0">
            <a:noAutofit/>
          </a:bodyPr>
          <a:lstStyle/>
          <a:p>
            <a:pPr lvl="0">
              <a:spcBef>
                <a:spcPts val="0"/>
              </a:spcBef>
              <a:buNone/>
            </a:pPr>
            <a:r>
              <a:rPr lang="en" dirty="0">
                <a:latin typeface="Consolas"/>
                <a:ea typeface="Consolas"/>
                <a:cs typeface="Consolas"/>
                <a:sym typeface="Consolas"/>
              </a:rPr>
              <a:t>.NET 4.0 / 4.5+ / .NET Standard </a:t>
            </a:r>
            <a:r>
              <a:rPr lang="en" dirty="0" smtClean="0">
                <a:latin typeface="Consolas"/>
                <a:ea typeface="Consolas"/>
                <a:cs typeface="Consolas"/>
                <a:sym typeface="Consolas"/>
              </a:rPr>
              <a:t>1.1+ </a:t>
            </a:r>
            <a:r>
              <a:rPr lang="en" dirty="0">
                <a:latin typeface="Consolas"/>
                <a:ea typeface="Consolas"/>
                <a:cs typeface="Consolas"/>
                <a:sym typeface="Consolas"/>
              </a:rPr>
              <a:t>/ .NET Core</a:t>
            </a:r>
          </a:p>
          <a:p>
            <a:pPr lvl="0">
              <a:spcBef>
                <a:spcPts val="0"/>
              </a:spcBef>
              <a:buNone/>
            </a:pPr>
            <a:r>
              <a:rPr lang="en" dirty="0">
                <a:latin typeface="Consolas"/>
                <a:ea typeface="Consolas"/>
                <a:cs typeface="Consolas"/>
                <a:sym typeface="Consolas"/>
              </a:rPr>
              <a:t>Fluently express transient exception handling policies:</a:t>
            </a:r>
          </a:p>
          <a:p>
            <a:pPr lvl="0" indent="457200" rtl="0">
              <a:spcBef>
                <a:spcPts val="0"/>
              </a:spcBef>
              <a:buNone/>
            </a:pPr>
            <a:r>
              <a:rPr lang="en" dirty="0">
                <a:latin typeface="Consolas"/>
                <a:ea typeface="Consolas"/>
                <a:cs typeface="Consolas"/>
                <a:sym typeface="Consolas"/>
              </a:rPr>
              <a:t>Retry, Circuit Breaker, Timeout, </a:t>
            </a:r>
          </a:p>
          <a:p>
            <a:pPr lvl="0" indent="457200" rtl="0">
              <a:spcBef>
                <a:spcPts val="0"/>
              </a:spcBef>
              <a:buNone/>
            </a:pPr>
            <a:r>
              <a:rPr lang="en" dirty="0">
                <a:latin typeface="Consolas"/>
                <a:ea typeface="Consolas"/>
                <a:cs typeface="Consolas"/>
                <a:sym typeface="Consolas"/>
              </a:rPr>
              <a:t>Bulkhead Isolation, Fallback</a:t>
            </a:r>
          </a:p>
          <a:p>
            <a:pPr lvl="0" indent="0" rtl="0">
              <a:spcBef>
                <a:spcPts val="0"/>
              </a:spcBef>
              <a:buNone/>
            </a:pPr>
            <a:r>
              <a:rPr lang="en" dirty="0">
                <a:latin typeface="Consolas"/>
                <a:ea typeface="Consolas"/>
                <a:cs typeface="Consolas"/>
                <a:sym typeface="Consolas"/>
              </a:rPr>
              <a:t/>
            </a:r>
            <a:br>
              <a:rPr lang="en" dirty="0">
                <a:latin typeface="Consolas"/>
                <a:ea typeface="Consolas"/>
                <a:cs typeface="Consolas"/>
                <a:sym typeface="Consolas"/>
              </a:rPr>
            </a:br>
            <a:r>
              <a:rPr lang="en" u="sng" dirty="0">
                <a:solidFill>
                  <a:schemeClr val="hlink"/>
                </a:solidFill>
                <a:latin typeface="Consolas"/>
                <a:ea typeface="Consolas"/>
                <a:cs typeface="Consolas"/>
                <a:sym typeface="Consolas"/>
                <a:hlinkClick r:id="rId3"/>
              </a:rPr>
              <a:t>https://github.com/App-vNext/</a:t>
            </a:r>
            <a:r>
              <a:rPr lang="en" u="sng" dirty="0">
                <a:solidFill>
                  <a:schemeClr val="accent5"/>
                </a:solidFill>
                <a:latin typeface="Consolas"/>
                <a:ea typeface="Consolas"/>
                <a:cs typeface="Consolas"/>
                <a:sym typeface="Consolas"/>
                <a:hlinkClick r:id="rId3"/>
              </a:rPr>
              <a:t>Polly</a:t>
            </a:r>
          </a:p>
          <a:p>
            <a:pPr lvl="0">
              <a:spcBef>
                <a:spcPts val="0"/>
              </a:spcBef>
              <a:buNone/>
            </a:pPr>
            <a:r>
              <a:rPr lang="en" dirty="0">
                <a:latin typeface="Consolas"/>
                <a:ea typeface="Consolas"/>
                <a:cs typeface="Consolas"/>
                <a:sym typeface="Consolas"/>
              </a:rPr>
              <a:t>Nuget: </a:t>
            </a:r>
            <a:r>
              <a:rPr lang="en" dirty="0">
                <a:solidFill>
                  <a:srgbClr val="FFFFFF"/>
                </a:solidFill>
                <a:latin typeface="Consolas"/>
                <a:ea typeface="Consolas"/>
                <a:cs typeface="Consolas"/>
                <a:sym typeface="Consolas"/>
              </a:rPr>
              <a:t>Install-Package Polly</a:t>
            </a:r>
          </a:p>
          <a:p>
            <a:pPr lvl="0" rtl="0">
              <a:spcBef>
                <a:spcPts val="0"/>
              </a:spcBef>
              <a:buNone/>
            </a:pPr>
            <a:endParaRPr dirty="0">
              <a:solidFill>
                <a:srgbClr val="FFFFFF"/>
              </a:solidFill>
              <a:latin typeface="Consolas"/>
              <a:ea typeface="Consolas"/>
              <a:cs typeface="Consolas"/>
              <a:sym typeface="Consolas"/>
            </a:endParaRPr>
          </a:p>
          <a:p>
            <a:pPr lvl="0" rtl="0">
              <a:spcBef>
                <a:spcPts val="0"/>
              </a:spcBef>
              <a:buNone/>
            </a:pPr>
            <a:endParaRPr dirty="0"/>
          </a:p>
        </p:txBody>
      </p:sp>
      <p:pic>
        <p:nvPicPr>
          <p:cNvPr id="78" name="Shape 78"/>
          <p:cNvPicPr preferRelativeResize="0"/>
          <p:nvPr/>
        </p:nvPicPr>
        <p:blipFill>
          <a:blip r:embed="rId4">
            <a:alphaModFix/>
          </a:blip>
          <a:stretch>
            <a:fillRect/>
          </a:stretch>
        </p:blipFill>
        <p:spPr>
          <a:xfrm>
            <a:off x="7299550" y="3349675"/>
            <a:ext cx="1219200" cy="121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offers multiple resilience strategies ...</a:t>
            </a:r>
          </a:p>
        </p:txBody>
      </p:sp>
      <p:sp>
        <p:nvSpPr>
          <p:cNvPr id="84" name="Shape 84"/>
          <p:cNvSpPr txBox="1">
            <a:spLocks noGrp="1"/>
          </p:cNvSpPr>
          <p:nvPr>
            <p:ph type="body" idx="1"/>
          </p:nvPr>
        </p:nvSpPr>
        <p:spPr>
          <a:xfrm>
            <a:off x="821625" y="1152475"/>
            <a:ext cx="80106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Retry</a:t>
            </a:r>
            <a:r>
              <a:rPr lang="en">
                <a:latin typeface="Consolas"/>
                <a:ea typeface="Consolas"/>
                <a:cs typeface="Consolas"/>
                <a:sym typeface="Consolas"/>
              </a:rPr>
              <a:t> …  ‘Maybe it’s just a blip’</a:t>
            </a:r>
          </a:p>
          <a:p>
            <a:pPr lvl="0">
              <a:spcBef>
                <a:spcPts val="0"/>
              </a:spcBef>
              <a:buNone/>
            </a:pPr>
            <a:r>
              <a:rPr lang="en">
                <a:solidFill>
                  <a:schemeClr val="dk1"/>
                </a:solidFill>
                <a:latin typeface="Consolas"/>
                <a:ea typeface="Consolas"/>
                <a:cs typeface="Consolas"/>
                <a:sym typeface="Consolas"/>
              </a:rPr>
              <a:t>Circuit Breaker</a:t>
            </a:r>
            <a:r>
              <a:rPr lang="en">
                <a:latin typeface="Consolas"/>
                <a:ea typeface="Consolas"/>
                <a:cs typeface="Consolas"/>
                <a:sym typeface="Consolas"/>
              </a:rPr>
              <a:t> … ‘That system is down / struggling’</a:t>
            </a:r>
          </a:p>
          <a:p>
            <a:pPr lvl="0">
              <a:spcBef>
                <a:spcPts val="0"/>
              </a:spcBef>
              <a:buNone/>
            </a:pPr>
            <a:r>
              <a:rPr lang="en">
                <a:solidFill>
                  <a:schemeClr val="dk1"/>
                </a:solidFill>
                <a:latin typeface="Consolas"/>
                <a:ea typeface="Consolas"/>
                <a:cs typeface="Consolas"/>
                <a:sym typeface="Consolas"/>
              </a:rPr>
              <a:t>Timeout</a:t>
            </a:r>
            <a:r>
              <a:rPr lang="en">
                <a:latin typeface="Consolas"/>
                <a:ea typeface="Consolas"/>
                <a:cs typeface="Consolas"/>
                <a:sym typeface="Consolas"/>
              </a:rPr>
              <a:t> … ‘Don’t wait forever!’</a:t>
            </a:r>
          </a:p>
          <a:p>
            <a:pPr lvl="0">
              <a:spcBef>
                <a:spcPts val="0"/>
              </a:spcBef>
              <a:buNone/>
            </a:pPr>
            <a:r>
              <a:rPr lang="en">
                <a:solidFill>
                  <a:schemeClr val="dk1"/>
                </a:solidFill>
                <a:latin typeface="Consolas"/>
                <a:ea typeface="Consolas"/>
                <a:cs typeface="Consolas"/>
                <a:sym typeface="Consolas"/>
              </a:rPr>
              <a:t>Bulkhead isolation</a:t>
            </a:r>
            <a:r>
              <a:rPr lang="en">
                <a:latin typeface="Consolas"/>
                <a:ea typeface="Consolas"/>
                <a:cs typeface="Consolas"/>
                <a:sym typeface="Consolas"/>
              </a:rPr>
              <a:t> … ‘One fault shouldn’t sink the whole ship’</a:t>
            </a:r>
          </a:p>
          <a:p>
            <a:pPr lvl="0">
              <a:spcBef>
                <a:spcPts val="0"/>
              </a:spcBef>
              <a:buNone/>
            </a:pPr>
            <a:r>
              <a:rPr lang="en">
                <a:solidFill>
                  <a:schemeClr val="dk1"/>
                </a:solidFill>
                <a:latin typeface="Consolas"/>
                <a:ea typeface="Consolas"/>
                <a:cs typeface="Consolas"/>
                <a:sym typeface="Consolas"/>
              </a:rPr>
              <a:t>Cache</a:t>
            </a:r>
            <a:r>
              <a:rPr lang="en">
                <a:latin typeface="Consolas"/>
                <a:ea typeface="Consolas"/>
                <a:cs typeface="Consolas"/>
                <a:sym typeface="Consolas"/>
              </a:rPr>
              <a:t> … ‘You’ve asked that one before!’</a:t>
            </a:r>
          </a:p>
          <a:p>
            <a:pPr lvl="0">
              <a:spcBef>
                <a:spcPts val="0"/>
              </a:spcBef>
              <a:buNone/>
            </a:pPr>
            <a:r>
              <a:rPr lang="en">
                <a:solidFill>
                  <a:schemeClr val="dk1"/>
                </a:solidFill>
                <a:latin typeface="Consolas"/>
                <a:ea typeface="Consolas"/>
                <a:cs typeface="Consolas"/>
                <a:sym typeface="Consolas"/>
              </a:rPr>
              <a:t>Fallback</a:t>
            </a:r>
            <a:r>
              <a:rPr lang="en">
                <a:latin typeface="Consolas"/>
                <a:ea typeface="Consolas"/>
                <a:cs typeface="Consolas"/>
                <a:sym typeface="Consolas"/>
              </a:rPr>
              <a:t> … ‘If all else fails … degrade gracefully’</a:t>
            </a:r>
          </a:p>
          <a:p>
            <a:pPr lvl="0">
              <a:spcBef>
                <a:spcPts val="0"/>
              </a:spcBef>
              <a:buNone/>
            </a:pPr>
            <a:r>
              <a:rPr lang="en">
                <a:latin typeface="Consolas"/>
                <a:ea typeface="Consolas"/>
                <a:cs typeface="Consolas"/>
                <a:sym typeface="Consolas"/>
              </a:rPr>
              <a:t>All policies can be combined, for multiple protection!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History of Polly</a:t>
            </a:r>
          </a:p>
        </p:txBody>
      </p:sp>
      <p:sp>
        <p:nvSpPr>
          <p:cNvPr id="90" name="Shape 90"/>
          <p:cNvSpPr txBox="1">
            <a:spLocks noGrp="1"/>
          </p:cNvSpPr>
          <p:nvPr>
            <p:ph type="body" idx="1"/>
          </p:nvPr>
        </p:nvSpPr>
        <p:spPr>
          <a:xfrm>
            <a:off x="854399" y="1152475"/>
            <a:ext cx="8123345"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2013 </a:t>
            </a:r>
            <a:r>
              <a:rPr lang="en" dirty="0">
                <a:latin typeface="Consolas"/>
                <a:ea typeface="Consolas"/>
                <a:cs typeface="Consolas"/>
                <a:sym typeface="Consolas"/>
              </a:rPr>
              <a:t>Michael Wolfenden invents </a:t>
            </a:r>
            <a:r>
              <a:rPr lang="en" dirty="0" smtClean="0">
                <a:latin typeface="Consolas"/>
                <a:ea typeface="Consolas"/>
                <a:cs typeface="Consolas"/>
                <a:sym typeface="Consolas"/>
              </a:rPr>
              <a:t>Polly</a:t>
            </a:r>
            <a:r>
              <a:rPr lang="en" dirty="0">
                <a:latin typeface="Consolas"/>
                <a:ea typeface="Consolas"/>
                <a:cs typeface="Consolas"/>
                <a:sym typeface="Consolas"/>
              </a:rPr>
              <a:t/>
            </a:r>
            <a:br>
              <a:rPr lang="en" dirty="0">
                <a:latin typeface="Consolas"/>
                <a:ea typeface="Consolas"/>
                <a:cs typeface="Consolas"/>
                <a:sym typeface="Consolas"/>
              </a:rPr>
            </a:br>
            <a:r>
              <a:rPr lang="en" dirty="0" smtClean="0">
                <a:solidFill>
                  <a:schemeClr val="dk1"/>
                </a:solidFill>
                <a:latin typeface="Consolas"/>
                <a:ea typeface="Consolas"/>
                <a:cs typeface="Consolas"/>
                <a:sym typeface="Consolas"/>
              </a:rPr>
              <a:t>2015 </a:t>
            </a:r>
            <a:r>
              <a:rPr lang="en" dirty="0">
                <a:latin typeface="Consolas"/>
                <a:ea typeface="Consolas"/>
                <a:cs typeface="Consolas"/>
                <a:sym typeface="Consolas"/>
              </a:rPr>
              <a:t>Scott Hanselman (Microsoft) recommends Polly!  Thoughtworks (Martin Fowler et al) recommend Polly!</a:t>
            </a:r>
          </a:p>
          <a:p>
            <a:pPr lvl="0"/>
            <a:r>
              <a:rPr lang="en" dirty="0" smtClean="0">
                <a:solidFill>
                  <a:schemeClr val="dk1"/>
                </a:solidFill>
                <a:latin typeface="Consolas"/>
                <a:ea typeface="Consolas"/>
                <a:cs typeface="Consolas"/>
                <a:sym typeface="Consolas"/>
              </a:rPr>
              <a:t>Dec 2015</a:t>
            </a:r>
            <a:r>
              <a:rPr lang="en" dirty="0" smtClean="0">
                <a:latin typeface="Consolas"/>
                <a:ea typeface="Consolas"/>
                <a:cs typeface="Consolas"/>
                <a:sym typeface="Consolas"/>
              </a:rPr>
              <a:t> </a:t>
            </a:r>
            <a:r>
              <a:rPr lang="en" dirty="0">
                <a:latin typeface="Consolas"/>
                <a:ea typeface="Consolas"/>
                <a:cs typeface="Consolas"/>
                <a:sym typeface="Consolas"/>
              </a:rPr>
              <a:t>App-vNext take </a:t>
            </a:r>
            <a:r>
              <a:rPr lang="en" dirty="0" smtClean="0">
                <a:latin typeface="Consolas"/>
                <a:ea typeface="Consolas"/>
                <a:cs typeface="Consolas"/>
                <a:sym typeface="Consolas"/>
              </a:rPr>
              <a:t>stewardship. Full async support.</a:t>
            </a:r>
            <a:r>
              <a:rPr lang="en" dirty="0">
                <a:latin typeface="Consolas"/>
                <a:ea typeface="Consolas"/>
                <a:cs typeface="Consolas"/>
                <a:sym typeface="Consolas"/>
              </a:rPr>
              <a:t/>
            </a:r>
            <a:br>
              <a:rPr lang="en" dirty="0">
                <a:latin typeface="Consolas"/>
                <a:ea typeface="Consolas"/>
                <a:cs typeface="Consolas"/>
                <a:sym typeface="Consolas"/>
              </a:rPr>
            </a:br>
            <a:r>
              <a:rPr lang="en" dirty="0" smtClean="0">
                <a:solidFill>
                  <a:schemeClr val="dk1"/>
                </a:solidFill>
                <a:latin typeface="Consolas"/>
                <a:ea typeface="Consolas"/>
                <a:cs typeface="Consolas"/>
                <a:sym typeface="Consolas"/>
              </a:rPr>
              <a:t>Apr </a:t>
            </a:r>
            <a:r>
              <a:rPr lang="en" dirty="0">
                <a:solidFill>
                  <a:schemeClr val="dk1"/>
                </a:solidFill>
                <a:latin typeface="Consolas"/>
                <a:ea typeface="Consolas"/>
                <a:cs typeface="Consolas"/>
                <a:sym typeface="Consolas"/>
              </a:rPr>
              <a:t>2016</a:t>
            </a:r>
            <a:r>
              <a:rPr lang="en" dirty="0">
                <a:latin typeface="Consolas"/>
                <a:ea typeface="Consolas"/>
                <a:cs typeface="Consolas"/>
                <a:sym typeface="Consolas"/>
              </a:rPr>
              <a:t> Advanced circuit breaker. Circuit health reporting.</a:t>
            </a:r>
            <a:br>
              <a:rPr lang="en" dirty="0">
                <a:latin typeface="Consolas"/>
                <a:ea typeface="Consolas"/>
                <a:cs typeface="Consolas"/>
                <a:sym typeface="Consolas"/>
              </a:rPr>
            </a:br>
            <a:r>
              <a:rPr lang="en" dirty="0" smtClean="0">
                <a:solidFill>
                  <a:schemeClr val="dk1"/>
                </a:solidFill>
                <a:latin typeface="Consolas"/>
                <a:ea typeface="Consolas"/>
                <a:cs typeface="Consolas"/>
                <a:sym typeface="Consolas"/>
              </a:rPr>
              <a:t>Jul 2016</a:t>
            </a:r>
            <a:r>
              <a:rPr lang="en" dirty="0" smtClean="0">
                <a:latin typeface="Consolas"/>
                <a:ea typeface="Consolas"/>
                <a:cs typeface="Consolas"/>
                <a:sym typeface="Consolas"/>
              </a:rPr>
              <a:t> </a:t>
            </a:r>
            <a:r>
              <a:rPr lang="en" dirty="0">
                <a:latin typeface="Consolas"/>
                <a:ea typeface="Consolas"/>
                <a:cs typeface="Consolas"/>
                <a:sym typeface="Consolas"/>
              </a:rPr>
              <a:t>Handle return values as faults</a:t>
            </a:r>
            <a:r>
              <a:rPr lang="en" dirty="0" smtClean="0">
                <a:latin typeface="Consolas"/>
                <a:ea typeface="Consolas"/>
                <a:cs typeface="Consolas"/>
                <a:sym typeface="Consolas"/>
              </a:rPr>
              <a:t>. .</a:t>
            </a:r>
            <a:r>
              <a:rPr lang="en" dirty="0">
                <a:latin typeface="Consolas"/>
                <a:ea typeface="Consolas"/>
                <a:cs typeface="Consolas"/>
                <a:sym typeface="Consolas"/>
              </a:rPr>
              <a:t>NET </a:t>
            </a:r>
            <a:r>
              <a:rPr lang="en" dirty="0" smtClean="0">
                <a:latin typeface="Consolas"/>
                <a:ea typeface="Consolas"/>
                <a:cs typeface="Consolas"/>
                <a:sym typeface="Consolas"/>
              </a:rPr>
              <a:t>Core/Standard.</a:t>
            </a:r>
            <a:r>
              <a:rPr lang="en" dirty="0">
                <a:latin typeface="Consolas"/>
                <a:ea typeface="Consolas"/>
                <a:cs typeface="Consolas"/>
                <a:sym typeface="Consolas"/>
              </a:rPr>
              <a:t/>
            </a:r>
            <a:br>
              <a:rPr lang="en" dirty="0">
                <a:latin typeface="Consolas"/>
                <a:ea typeface="Consolas"/>
                <a:cs typeface="Consolas"/>
                <a:sym typeface="Consolas"/>
              </a:rPr>
            </a:br>
            <a:r>
              <a:rPr lang="en" dirty="0" smtClean="0">
                <a:solidFill>
                  <a:schemeClr val="dk1"/>
                </a:solidFill>
                <a:latin typeface="Consolas"/>
                <a:ea typeface="Consolas"/>
                <a:cs typeface="Consolas"/>
                <a:sym typeface="Consolas"/>
              </a:rPr>
              <a:t>Oct </a:t>
            </a:r>
            <a:r>
              <a:rPr lang="en" dirty="0">
                <a:solidFill>
                  <a:schemeClr val="dk1"/>
                </a:solidFill>
                <a:latin typeface="Consolas"/>
                <a:ea typeface="Consolas"/>
                <a:cs typeface="Consolas"/>
                <a:sym typeface="Consolas"/>
              </a:rPr>
              <a:t>2016</a:t>
            </a:r>
            <a:r>
              <a:rPr lang="en" dirty="0">
                <a:latin typeface="Consolas"/>
                <a:ea typeface="Consolas"/>
                <a:cs typeface="Consolas"/>
                <a:sym typeface="Consolas"/>
              </a:rPr>
              <a:t> Timeout, Bulkhead Isolation, Fallback, </a:t>
            </a:r>
            <a:r>
              <a:rPr lang="en" dirty="0" smtClean="0">
                <a:latin typeface="Consolas"/>
                <a:ea typeface="Consolas"/>
                <a:cs typeface="Consolas"/>
                <a:sym typeface="Consolas"/>
              </a:rPr>
              <a:t>PolicyWrap</a:t>
            </a:r>
            <a:r>
              <a:rPr lang="en" dirty="0">
                <a:latin typeface="Consolas"/>
                <a:ea typeface="Consolas"/>
                <a:cs typeface="Consolas"/>
                <a:sym typeface="Consolas"/>
              </a:rPr>
              <a:t/>
            </a:r>
            <a:br>
              <a:rPr lang="en" dirty="0">
                <a:latin typeface="Consolas"/>
                <a:ea typeface="Consolas"/>
                <a:cs typeface="Consolas"/>
                <a:sym typeface="Consolas"/>
              </a:rPr>
            </a:br>
            <a:r>
              <a:rPr lang="en" dirty="0" smtClean="0">
                <a:solidFill>
                  <a:schemeClr val="dk1"/>
                </a:solidFill>
                <a:latin typeface="Consolas"/>
                <a:ea typeface="Consolas"/>
                <a:cs typeface="Consolas"/>
                <a:sym typeface="Consolas"/>
              </a:rPr>
              <a:t>2017</a:t>
            </a:r>
            <a:r>
              <a:rPr lang="en" dirty="0" smtClean="0">
                <a:latin typeface="Consolas"/>
                <a:ea typeface="Consolas"/>
                <a:cs typeface="Consolas"/>
                <a:sym typeface="Consolas"/>
              </a:rPr>
              <a:t> </a:t>
            </a:r>
            <a:r>
              <a:rPr lang="en-US" dirty="0" smtClean="0">
                <a:latin typeface="Consolas"/>
                <a:ea typeface="Consolas"/>
                <a:cs typeface="Consolas"/>
                <a:sym typeface="Consolas"/>
              </a:rPr>
              <a:t>Cache, </a:t>
            </a:r>
            <a:r>
              <a:rPr lang="en-US" dirty="0" err="1" smtClean="0">
                <a:latin typeface="Consolas"/>
                <a:ea typeface="Consolas"/>
                <a:cs typeface="Consolas"/>
                <a:sym typeface="Consolas"/>
              </a:rPr>
              <a:t>PolicyRegistry</a:t>
            </a:r>
            <a:r>
              <a:rPr lang="en-US" dirty="0" smtClean="0">
                <a:latin typeface="Consolas"/>
                <a:ea typeface="Consolas"/>
                <a:cs typeface="Consolas"/>
                <a:sym typeface="Consolas"/>
              </a:rPr>
              <a:t>, </a:t>
            </a:r>
            <a:r>
              <a:rPr lang="en-US" dirty="0" err="1" smtClean="0">
                <a:latin typeface="Consolas"/>
                <a:ea typeface="Consolas"/>
                <a:cs typeface="Consolas"/>
                <a:sym typeface="Consolas"/>
              </a:rPr>
              <a:t>InnerExceptions</a:t>
            </a:r>
            <a:r>
              <a:rPr lang="en-US" dirty="0" smtClean="0">
                <a:latin typeface="Consolas"/>
                <a:ea typeface="Consolas"/>
                <a:cs typeface="Consolas"/>
                <a:sym typeface="Consolas"/>
              </a:rPr>
              <a:t>, </a:t>
            </a:r>
            <a:r>
              <a:rPr lang="en-US" dirty="0" err="1" smtClean="0">
                <a:latin typeface="Consolas"/>
                <a:ea typeface="Consolas"/>
                <a:cs typeface="Consolas"/>
                <a:sym typeface="Consolas"/>
              </a:rPr>
              <a:t>RetryAfter</a:t>
            </a:r>
            <a:r>
              <a:rPr lang="en-US" dirty="0" smtClean="0">
                <a:latin typeface="Consolas"/>
                <a:ea typeface="Consolas"/>
                <a:cs typeface="Consolas"/>
                <a:sym typeface="Consolas"/>
              </a:rPr>
              <a:t>, Jitter</a:t>
            </a:r>
          </a:p>
          <a:p>
            <a:pPr lvl="0"/>
            <a:r>
              <a:rPr lang="en-GB" dirty="0" smtClean="0">
                <a:solidFill>
                  <a:schemeClr val="tx1"/>
                </a:solidFill>
                <a:latin typeface="Consolas"/>
                <a:ea typeface="Consolas"/>
                <a:cs typeface="Consolas"/>
                <a:sym typeface="Consolas"/>
              </a:rPr>
              <a:t>2018 </a:t>
            </a:r>
            <a:r>
              <a:rPr lang="en-GB" dirty="0" smtClean="0">
                <a:latin typeface="Consolas"/>
                <a:ea typeface="Consolas"/>
                <a:cs typeface="Consolas"/>
                <a:sym typeface="Consolas"/>
              </a:rPr>
              <a:t>Integration in ASP.NET Core 2.1, within </a:t>
            </a:r>
            <a:r>
              <a:rPr lang="en-GB" dirty="0" err="1" smtClean="0">
                <a:latin typeface="Consolas"/>
                <a:ea typeface="Consolas"/>
                <a:cs typeface="Consolas"/>
                <a:sym typeface="Consolas"/>
              </a:rPr>
              <a:t>HttpClientFactory</a:t>
            </a:r>
            <a:endParaRPr lang="en" dirty="0">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1983</TotalTime>
  <Words>1519</Words>
  <Application>Microsoft Office PowerPoint</Application>
  <PresentationFormat>On-screen Show (16:9)</PresentationFormat>
  <Paragraphs>198</Paragraphs>
  <Slides>31</Slides>
  <Notes>30</Notes>
  <HiddenSlides>1</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Consolas</vt:lpstr>
      <vt:lpstr>Permanent Marker</vt:lpstr>
      <vt:lpstr>Arial</vt:lpstr>
      <vt:lpstr>simple-dark-2</vt:lpstr>
      <vt:lpstr>Bulletproof Transient Error Handling with Polly</vt:lpstr>
      <vt:lpstr>PowerPoint Presentation</vt:lpstr>
      <vt:lpstr>PowerPoint Presentation</vt:lpstr>
      <vt:lpstr>Transient Errors </vt:lpstr>
      <vt:lpstr>PowerPoint Presentation</vt:lpstr>
      <vt:lpstr>PowerPoint Presentation</vt:lpstr>
      <vt:lpstr>Polly to the rescue!</vt:lpstr>
      <vt:lpstr>Polly offers multiple resilience strategies ...</vt:lpstr>
      <vt:lpstr>History of Polly</vt:lpstr>
      <vt:lpstr>Polly ADOPTION</vt:lpstr>
      <vt:lpstr>Step 1: Define Policy</vt:lpstr>
      <vt:lpstr>Step 2: Execute with Policy</vt:lpstr>
      <vt:lpstr>Retry Patterns</vt:lpstr>
      <vt:lpstr>Circuit Breaker</vt:lpstr>
      <vt:lpstr>Timeout</vt:lpstr>
      <vt:lpstr>Bulkhead Isolation</vt:lpstr>
      <vt:lpstr>Read-through Cache</vt:lpstr>
      <vt:lpstr>Fallback</vt:lpstr>
      <vt:lpstr>Policy Wrap</vt:lpstr>
      <vt:lpstr>Policy Basics </vt:lpstr>
      <vt:lpstr>Demos</vt:lpstr>
      <vt:lpstr>PowerPoint Presentation</vt:lpstr>
      <vt:lpstr>Further features</vt:lpstr>
      <vt:lpstr>Further features</vt:lpstr>
      <vt:lpstr>Further features</vt:lpstr>
      <vt:lpstr>Further features</vt:lpstr>
      <vt:lpstr>2018 roadmap?</vt:lpstr>
      <vt:lpstr>Polly Wiki</vt:lpstr>
      <vt:lpstr>Polly Slack channel and Blog</vt:lpstr>
      <vt:lpstr>App vNext Polly team</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Bulletproof Transient Error Handling with Polly</dc:title>
  <dc:creator>Joel Hulen</dc:creator>
  <cp:lastModifiedBy>software</cp:lastModifiedBy>
  <cp:revision>44</cp:revision>
  <dcterms:modified xsi:type="dcterms:W3CDTF">2018-03-23T12:04:21Z</dcterms:modified>
</cp:coreProperties>
</file>